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6" r:id="rId2"/>
    <p:sldId id="308" r:id="rId3"/>
    <p:sldId id="297" r:id="rId4"/>
    <p:sldId id="298" r:id="rId5"/>
    <p:sldId id="299" r:id="rId6"/>
    <p:sldId id="309" r:id="rId7"/>
    <p:sldId id="300" r:id="rId8"/>
    <p:sldId id="310" r:id="rId9"/>
    <p:sldId id="312" r:id="rId10"/>
    <p:sldId id="302" r:id="rId11"/>
    <p:sldId id="311" r:id="rId12"/>
    <p:sldId id="316" r:id="rId13"/>
    <p:sldId id="315" r:id="rId14"/>
    <p:sldId id="313" r:id="rId15"/>
    <p:sldId id="317" r:id="rId16"/>
    <p:sldId id="314" r:id="rId17"/>
    <p:sldId id="303" r:id="rId18"/>
    <p:sldId id="304" r:id="rId1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33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8E67A-0DD5-4C13-9B66-230A948FCD1D}" v="2689" dt="2026-04-02T12:46:30.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666"/>
  </p:normalViewPr>
  <p:slideViewPr>
    <p:cSldViewPr snapToGrid="0">
      <p:cViewPr varScale="1">
        <p:scale>
          <a:sx n="98" d="100"/>
          <a:sy n="98" d="100"/>
        </p:scale>
        <p:origin x="224"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5"/>
          </a:xfrm>
          <a:prstGeom prst="rect">
            <a:avLst/>
          </a:prstGeom>
        </p:spPr>
        <p:txBody>
          <a:bodyPr vert="horz" lIns="93177" tIns="46589" rIns="93177" bIns="46589" rtlCol="0"/>
          <a:lstStyle>
            <a:lvl1pPr algn="l">
              <a:defRPr sz="1200"/>
            </a:lvl1pPr>
          </a:lstStyle>
          <a:p>
            <a:endParaRPr lang="en-US"/>
          </a:p>
        </p:txBody>
      </p:sp>
      <p:sp>
        <p:nvSpPr>
          <p:cNvPr id="3" name="Tijdelijke aanduiding voor datum 2"/>
          <p:cNvSpPr>
            <a:spLocks noGrp="1"/>
          </p:cNvSpPr>
          <p:nvPr>
            <p:ph type="dt" idx="1"/>
          </p:nvPr>
        </p:nvSpPr>
        <p:spPr>
          <a:xfrm>
            <a:off x="3777607" y="0"/>
            <a:ext cx="2889938" cy="498055"/>
          </a:xfrm>
          <a:prstGeom prst="rect">
            <a:avLst/>
          </a:prstGeom>
        </p:spPr>
        <p:txBody>
          <a:bodyPr vert="horz" lIns="93177" tIns="46589" rIns="93177" bIns="46589" rtlCol="0"/>
          <a:lstStyle>
            <a:lvl1pPr algn="r">
              <a:defRPr sz="1200"/>
            </a:lvl1pPr>
          </a:lstStyle>
          <a:p>
            <a:fld id="{F75773DE-47CA-4302-AF8F-00A744BF82FF}" type="datetimeFigureOut">
              <a:rPr lang="en-US" smtClean="0"/>
              <a:t>5/18/26</a:t>
            </a:fld>
            <a:endParaRPr lang="en-US"/>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3177" tIns="46589" rIns="93177" bIns="4658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428584"/>
            <a:ext cx="2889938" cy="498054"/>
          </a:xfrm>
          <a:prstGeom prst="rect">
            <a:avLst/>
          </a:prstGeom>
        </p:spPr>
        <p:txBody>
          <a:bodyPr vert="horz" lIns="93177" tIns="46589" rIns="93177" bIns="46589"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777607" y="9428584"/>
            <a:ext cx="2889938" cy="498054"/>
          </a:xfrm>
          <a:prstGeom prst="rect">
            <a:avLst/>
          </a:prstGeom>
        </p:spPr>
        <p:txBody>
          <a:bodyPr vert="horz" lIns="93177" tIns="46589" rIns="93177" bIns="46589" rtlCol="0" anchor="b"/>
          <a:lstStyle>
            <a:lvl1pPr algn="r">
              <a:defRPr sz="1200"/>
            </a:lvl1pPr>
          </a:lstStyle>
          <a:p>
            <a:fld id="{A6013304-175B-478C-8E5F-00C355F61E55}" type="slidenum">
              <a:rPr lang="en-US" smtClean="0"/>
              <a:t>‹nr.›</a:t>
            </a:fld>
            <a:endParaRPr lang="en-US"/>
          </a:p>
        </p:txBody>
      </p:sp>
    </p:spTree>
    <p:extLst>
      <p:ext uri="{BB962C8B-B14F-4D97-AF65-F5344CB8AC3E}">
        <p14:creationId xmlns:p14="http://schemas.microsoft.com/office/powerpoint/2010/main" val="38417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6013304-175B-478C-8E5F-00C355F61E55}" type="slidenum">
              <a:rPr lang="en-US" smtClean="0"/>
              <a:t>1</a:t>
            </a:fld>
            <a:endParaRPr lang="en-US"/>
          </a:p>
        </p:txBody>
      </p:sp>
    </p:spTree>
    <p:extLst>
      <p:ext uri="{BB962C8B-B14F-4D97-AF65-F5344CB8AC3E}">
        <p14:creationId xmlns:p14="http://schemas.microsoft.com/office/powerpoint/2010/main" val="7693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10</a:t>
            </a:fld>
            <a:endParaRPr lang="nl-NL"/>
          </a:p>
        </p:txBody>
      </p:sp>
    </p:spTree>
    <p:extLst>
      <p:ext uri="{BB962C8B-B14F-4D97-AF65-F5344CB8AC3E}">
        <p14:creationId xmlns:p14="http://schemas.microsoft.com/office/powerpoint/2010/main" val="209489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A6013304-175B-478C-8E5F-00C355F61E55}" type="slidenum">
              <a:rPr lang="en-US" smtClean="0"/>
              <a:t>11</a:t>
            </a:fld>
            <a:endParaRPr lang="en-US"/>
          </a:p>
        </p:txBody>
      </p:sp>
    </p:spTree>
    <p:extLst>
      <p:ext uri="{BB962C8B-B14F-4D97-AF65-F5344CB8AC3E}">
        <p14:creationId xmlns:p14="http://schemas.microsoft.com/office/powerpoint/2010/main" val="3398446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DE1B4-04EB-08D3-7DCB-DC88615EC1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AA0828-F08A-A071-6DE0-A98EED1A938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165C63C-A5FD-6CD5-1E48-0758DF392F85}"/>
              </a:ext>
            </a:extLst>
          </p:cNvPr>
          <p:cNvSpPr>
            <a:spLocks noGrp="1"/>
          </p:cNvSpPr>
          <p:nvPr>
            <p:ph type="body" idx="1"/>
          </p:nvPr>
        </p:nvSpPr>
        <p:spPr/>
        <p:txBody>
          <a:bodyPr/>
          <a:lstStyle/>
          <a:p>
            <a:endParaRPr lang="en-US"/>
          </a:p>
        </p:txBody>
      </p:sp>
      <p:sp>
        <p:nvSpPr>
          <p:cNvPr id="4" name="Tijdelijke aanduiding voor dianummer 3">
            <a:extLst>
              <a:ext uri="{FF2B5EF4-FFF2-40B4-BE49-F238E27FC236}">
                <a16:creationId xmlns:a16="http://schemas.microsoft.com/office/drawing/2014/main" id="{9CEAEA66-D718-49A1-12E5-6A4D0BE368B0}"/>
              </a:ext>
            </a:extLst>
          </p:cNvPr>
          <p:cNvSpPr>
            <a:spLocks noGrp="1"/>
          </p:cNvSpPr>
          <p:nvPr>
            <p:ph type="sldNum" sz="quarter" idx="5"/>
          </p:nvPr>
        </p:nvSpPr>
        <p:spPr/>
        <p:txBody>
          <a:bodyPr/>
          <a:lstStyle/>
          <a:p>
            <a:fld id="{A6013304-175B-478C-8E5F-00C355F61E55}" type="slidenum">
              <a:rPr lang="en-US" smtClean="0"/>
              <a:t>12</a:t>
            </a:fld>
            <a:endParaRPr lang="en-US"/>
          </a:p>
        </p:txBody>
      </p:sp>
    </p:spTree>
    <p:extLst>
      <p:ext uri="{BB962C8B-B14F-4D97-AF65-F5344CB8AC3E}">
        <p14:creationId xmlns:p14="http://schemas.microsoft.com/office/powerpoint/2010/main" val="378375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0DE7E-39CE-544B-8729-E2C7BF0FE6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C8BBE9-44E3-B8D3-A90A-CBE651437C3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261CF3F-F0C0-2668-024F-8E38DEE2EDD6}"/>
              </a:ext>
            </a:extLst>
          </p:cNvPr>
          <p:cNvSpPr>
            <a:spLocks noGrp="1"/>
          </p:cNvSpPr>
          <p:nvPr>
            <p:ph type="body" idx="1"/>
          </p:nvPr>
        </p:nvSpPr>
        <p:spPr/>
        <p:txBody>
          <a:bodyPr/>
          <a:lstStyle/>
          <a:p>
            <a:endParaRPr lang="en-US"/>
          </a:p>
        </p:txBody>
      </p:sp>
      <p:sp>
        <p:nvSpPr>
          <p:cNvPr id="4" name="Tijdelijke aanduiding voor dianummer 3">
            <a:extLst>
              <a:ext uri="{FF2B5EF4-FFF2-40B4-BE49-F238E27FC236}">
                <a16:creationId xmlns:a16="http://schemas.microsoft.com/office/drawing/2014/main" id="{DE294142-7113-C74A-6CE4-0DC08CAAA33E}"/>
              </a:ext>
            </a:extLst>
          </p:cNvPr>
          <p:cNvSpPr>
            <a:spLocks noGrp="1"/>
          </p:cNvSpPr>
          <p:nvPr>
            <p:ph type="sldNum" sz="quarter" idx="5"/>
          </p:nvPr>
        </p:nvSpPr>
        <p:spPr/>
        <p:txBody>
          <a:bodyPr/>
          <a:lstStyle/>
          <a:p>
            <a:fld id="{A6013304-175B-478C-8E5F-00C355F61E55}" type="slidenum">
              <a:rPr lang="en-US" smtClean="0"/>
              <a:t>13</a:t>
            </a:fld>
            <a:endParaRPr lang="en-US"/>
          </a:p>
        </p:txBody>
      </p:sp>
    </p:spTree>
    <p:extLst>
      <p:ext uri="{BB962C8B-B14F-4D97-AF65-F5344CB8AC3E}">
        <p14:creationId xmlns:p14="http://schemas.microsoft.com/office/powerpoint/2010/main" val="335151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A6013304-175B-478C-8E5F-00C355F61E55}" type="slidenum">
              <a:rPr lang="en-US" smtClean="0"/>
              <a:t>14</a:t>
            </a:fld>
            <a:endParaRPr lang="en-US"/>
          </a:p>
        </p:txBody>
      </p:sp>
    </p:spTree>
    <p:extLst>
      <p:ext uri="{BB962C8B-B14F-4D97-AF65-F5344CB8AC3E}">
        <p14:creationId xmlns:p14="http://schemas.microsoft.com/office/powerpoint/2010/main" val="3081414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6013304-175B-478C-8E5F-00C355F61E55}" type="slidenum">
              <a:rPr lang="en-US" smtClean="0"/>
              <a:t>15</a:t>
            </a:fld>
            <a:endParaRPr lang="en-US"/>
          </a:p>
        </p:txBody>
      </p:sp>
    </p:spTree>
    <p:extLst>
      <p:ext uri="{BB962C8B-B14F-4D97-AF65-F5344CB8AC3E}">
        <p14:creationId xmlns:p14="http://schemas.microsoft.com/office/powerpoint/2010/main" val="2262643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A6013304-175B-478C-8E5F-00C355F61E55}" type="slidenum">
              <a:rPr lang="en-US" smtClean="0"/>
              <a:t>16</a:t>
            </a:fld>
            <a:endParaRPr lang="en-US"/>
          </a:p>
        </p:txBody>
      </p:sp>
    </p:spTree>
    <p:extLst>
      <p:ext uri="{BB962C8B-B14F-4D97-AF65-F5344CB8AC3E}">
        <p14:creationId xmlns:p14="http://schemas.microsoft.com/office/powerpoint/2010/main" val="340638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17</a:t>
            </a:fld>
            <a:endParaRPr lang="nl-NL"/>
          </a:p>
        </p:txBody>
      </p:sp>
    </p:spTree>
    <p:extLst>
      <p:ext uri="{BB962C8B-B14F-4D97-AF65-F5344CB8AC3E}">
        <p14:creationId xmlns:p14="http://schemas.microsoft.com/office/powerpoint/2010/main" val="3739895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6013304-175B-478C-8E5F-00C355F61E55}" type="slidenum">
              <a:rPr lang="en-US" smtClean="0"/>
              <a:t>18</a:t>
            </a:fld>
            <a:endParaRPr lang="en-US"/>
          </a:p>
        </p:txBody>
      </p:sp>
    </p:spTree>
    <p:extLst>
      <p:ext uri="{BB962C8B-B14F-4D97-AF65-F5344CB8AC3E}">
        <p14:creationId xmlns:p14="http://schemas.microsoft.com/office/powerpoint/2010/main" val="414135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67764-11C2-8788-A0C7-D3CF627DF1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92E4AB-3EDD-0314-62E3-C3E5182C44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F8EAE9D-90F0-0804-DD00-511FBC5C1CC8}"/>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7CA182E3-71C2-13AD-B6DE-C2C473CFC244}"/>
              </a:ext>
            </a:extLst>
          </p:cNvPr>
          <p:cNvSpPr>
            <a:spLocks noGrp="1"/>
          </p:cNvSpPr>
          <p:nvPr>
            <p:ph type="sldNum" sz="quarter" idx="5"/>
          </p:nvPr>
        </p:nvSpPr>
        <p:spPr/>
        <p:txBody>
          <a:bodyPr/>
          <a:lstStyle/>
          <a:p>
            <a:fld id="{19775814-5E86-5743-808B-FA33B96378ED}" type="slidenum">
              <a:rPr lang="nl-NL" smtClean="0"/>
              <a:pPr/>
              <a:t>2</a:t>
            </a:fld>
            <a:endParaRPr lang="nl-NL"/>
          </a:p>
        </p:txBody>
      </p:sp>
    </p:spTree>
    <p:extLst>
      <p:ext uri="{BB962C8B-B14F-4D97-AF65-F5344CB8AC3E}">
        <p14:creationId xmlns:p14="http://schemas.microsoft.com/office/powerpoint/2010/main" val="50217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3</a:t>
            </a:fld>
            <a:endParaRPr lang="nl-NL"/>
          </a:p>
        </p:txBody>
      </p:sp>
    </p:spTree>
    <p:extLst>
      <p:ext uri="{BB962C8B-B14F-4D97-AF65-F5344CB8AC3E}">
        <p14:creationId xmlns:p14="http://schemas.microsoft.com/office/powerpoint/2010/main" val="85243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4</a:t>
            </a:fld>
            <a:endParaRPr lang="nl-NL"/>
          </a:p>
        </p:txBody>
      </p:sp>
    </p:spTree>
    <p:extLst>
      <p:ext uri="{BB962C8B-B14F-4D97-AF65-F5344CB8AC3E}">
        <p14:creationId xmlns:p14="http://schemas.microsoft.com/office/powerpoint/2010/main" val="158147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5</a:t>
            </a:fld>
            <a:endParaRPr lang="nl-NL"/>
          </a:p>
        </p:txBody>
      </p:sp>
    </p:spTree>
    <p:extLst>
      <p:ext uri="{BB962C8B-B14F-4D97-AF65-F5344CB8AC3E}">
        <p14:creationId xmlns:p14="http://schemas.microsoft.com/office/powerpoint/2010/main" val="219362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5F0C9-A0D5-FC70-CF14-CDD81687F5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8A5014D-AD19-13F4-E0EC-96CEC241D25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8CDEC9-DC4F-DFC8-DACA-3B5C966761E1}"/>
              </a:ext>
            </a:extLst>
          </p:cNvPr>
          <p:cNvSpPr>
            <a:spLocks noGrp="1"/>
          </p:cNvSpPr>
          <p:nvPr>
            <p:ph type="body" idx="1"/>
          </p:nvPr>
        </p:nvSpPr>
        <p:spPr/>
        <p:txBody>
          <a:bodyPr/>
          <a:lstStyle/>
          <a:p>
            <a:endParaRPr lang="en-US"/>
          </a:p>
        </p:txBody>
      </p:sp>
      <p:sp>
        <p:nvSpPr>
          <p:cNvPr id="4" name="Tijdelijke aanduiding voor dianummer 3">
            <a:extLst>
              <a:ext uri="{FF2B5EF4-FFF2-40B4-BE49-F238E27FC236}">
                <a16:creationId xmlns:a16="http://schemas.microsoft.com/office/drawing/2014/main" id="{EFA4F46C-9480-CE46-D0C6-2A19D67B99D5}"/>
              </a:ext>
            </a:extLst>
          </p:cNvPr>
          <p:cNvSpPr>
            <a:spLocks noGrp="1"/>
          </p:cNvSpPr>
          <p:nvPr>
            <p:ph type="sldNum" sz="quarter" idx="5"/>
          </p:nvPr>
        </p:nvSpPr>
        <p:spPr/>
        <p:txBody>
          <a:bodyPr/>
          <a:lstStyle/>
          <a:p>
            <a:fld id="{19775814-5E86-5743-808B-FA33B96378ED}" type="slidenum">
              <a:rPr lang="nl-NL" smtClean="0"/>
              <a:pPr/>
              <a:t>6</a:t>
            </a:fld>
            <a:endParaRPr lang="nl-NL"/>
          </a:p>
        </p:txBody>
      </p:sp>
    </p:spTree>
    <p:extLst>
      <p:ext uri="{BB962C8B-B14F-4D97-AF65-F5344CB8AC3E}">
        <p14:creationId xmlns:p14="http://schemas.microsoft.com/office/powerpoint/2010/main" val="369537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7</a:t>
            </a:fld>
            <a:endParaRPr lang="nl-NL"/>
          </a:p>
        </p:txBody>
      </p:sp>
    </p:spTree>
    <p:extLst>
      <p:ext uri="{BB962C8B-B14F-4D97-AF65-F5344CB8AC3E}">
        <p14:creationId xmlns:p14="http://schemas.microsoft.com/office/powerpoint/2010/main" val="242157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6013304-175B-478C-8E5F-00C355F61E55}" type="slidenum">
              <a:rPr lang="en-US" smtClean="0"/>
              <a:t>8</a:t>
            </a:fld>
            <a:endParaRPr lang="en-US"/>
          </a:p>
        </p:txBody>
      </p:sp>
    </p:spTree>
    <p:extLst>
      <p:ext uri="{BB962C8B-B14F-4D97-AF65-F5344CB8AC3E}">
        <p14:creationId xmlns:p14="http://schemas.microsoft.com/office/powerpoint/2010/main" val="263291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6013304-175B-478C-8E5F-00C355F61E55}" type="slidenum">
              <a:rPr lang="en-US" smtClean="0"/>
              <a:t>9</a:t>
            </a:fld>
            <a:endParaRPr lang="en-US"/>
          </a:p>
        </p:txBody>
      </p:sp>
    </p:spTree>
    <p:extLst>
      <p:ext uri="{BB962C8B-B14F-4D97-AF65-F5344CB8AC3E}">
        <p14:creationId xmlns:p14="http://schemas.microsoft.com/office/powerpoint/2010/main" val="3765286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22928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39477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0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190974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1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272669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3242112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3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77189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4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183312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5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2556479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6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1053170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183563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kst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dirty="0"/>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‹nr.›</a:t>
            </a:fld>
            <a:endParaRPr lang="nl-NL"/>
          </a:p>
        </p:txBody>
      </p:sp>
    </p:spTree>
    <p:extLst>
      <p:ext uri="{BB962C8B-B14F-4D97-AF65-F5344CB8AC3E}">
        <p14:creationId xmlns:p14="http://schemas.microsoft.com/office/powerpoint/2010/main" val="361241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396811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dia donker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00A2DB"/>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2651415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kstdia donker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A2DB"/>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‹nr.›</a:t>
            </a:fld>
            <a:endParaRPr lang="nl-NL"/>
          </a:p>
        </p:txBody>
      </p:sp>
    </p:spTree>
    <p:extLst>
      <p:ext uri="{BB962C8B-B14F-4D97-AF65-F5344CB8AC3E}">
        <p14:creationId xmlns:p14="http://schemas.microsoft.com/office/powerpoint/2010/main" val="787255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kst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Naam afdeling of A-merk</a:t>
            </a:r>
          </a:p>
        </p:txBody>
      </p:sp>
      <p:sp>
        <p:nvSpPr>
          <p:cNvPr id="6" name="Tijdelijke aanduiding voor dianummer 5"/>
          <p:cNvSpPr>
            <a:spLocks noGrp="1"/>
          </p:cNvSpPr>
          <p:nvPr>
            <p:ph type="sldNum" sz="quarter" idx="12"/>
          </p:nvPr>
        </p:nvSpPr>
        <p:spPr/>
        <p:txBody>
          <a:bodyPr/>
          <a:lstStyle/>
          <a:p>
            <a:fld id="{09B7AD4A-C94A-7B42-9E17-606C7F366C4B}" type="slidenum">
              <a:rPr lang="nl-NL" smtClean="0"/>
              <a:pPr/>
              <a:t>‹nr.›</a:t>
            </a:fld>
            <a:endParaRPr lang="nl-NL"/>
          </a:p>
        </p:txBody>
      </p:sp>
    </p:spTree>
    <p:extLst>
      <p:ext uri="{BB962C8B-B14F-4D97-AF65-F5344CB8AC3E}">
        <p14:creationId xmlns:p14="http://schemas.microsoft.com/office/powerpoint/2010/main" val="4005108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Foto 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80002" y="414261"/>
            <a:ext cx="5246167" cy="1565897"/>
          </a:xfrm>
        </p:spPr>
        <p:txBody>
          <a:bodyPr/>
          <a:lstStyle/>
          <a:p>
            <a:r>
              <a:rPr lang="nl-NL" dirty="0"/>
              <a:t>Titelstijl van model bewerken</a:t>
            </a:r>
          </a:p>
        </p:txBody>
      </p:sp>
      <p:sp>
        <p:nvSpPr>
          <p:cNvPr id="3" name="Tijdelijke aanduiding voor inhoud 2"/>
          <p:cNvSpPr>
            <a:spLocks noGrp="1"/>
          </p:cNvSpPr>
          <p:nvPr>
            <p:ph idx="1"/>
          </p:nvPr>
        </p:nvSpPr>
        <p:spPr>
          <a:xfrm>
            <a:off x="480002" y="1980156"/>
            <a:ext cx="5246165" cy="3810096"/>
          </a:xfrm>
        </p:spPr>
        <p:txBody>
          <a:bodyPr/>
          <a:lstStyle>
            <a:lvl3pPr marL="954592" indent="0">
              <a:buNone/>
              <a:defRPr/>
            </a:lvl3pPr>
          </a:lstStyle>
          <a:p>
            <a:pPr lvl="0"/>
            <a:r>
              <a:rPr lang="nl-NL" dirty="0"/>
              <a:t>Klik om de tekststijl van het model te bewerken</a:t>
            </a:r>
          </a:p>
          <a:p>
            <a:pPr lvl="1"/>
            <a:r>
              <a:rPr lang="nl-NL" dirty="0"/>
              <a:t>Tweede niveau</a:t>
            </a:r>
          </a:p>
        </p:txBody>
      </p:sp>
      <p:sp>
        <p:nvSpPr>
          <p:cNvPr id="4" name="Tijdelijke aanduiding voor datum 3"/>
          <p:cNvSpPr>
            <a:spLocks noGrp="1"/>
          </p:cNvSpPr>
          <p:nvPr>
            <p:ph type="dt" sz="half" idx="10"/>
          </p:nvPr>
        </p:nvSpPr>
        <p:spPr>
          <a:xfrm>
            <a:off x="6126724" y="6318628"/>
            <a:ext cx="734312" cy="365125"/>
          </a:xfrm>
        </p:spPr>
        <p:txBody>
          <a:bodyPr/>
          <a:lstStyle/>
          <a:p>
            <a:endParaRPr lang="nl-NL"/>
          </a:p>
        </p:txBody>
      </p:sp>
      <p:sp>
        <p:nvSpPr>
          <p:cNvPr id="5" name="Tijdelijke aanduiding voor voettekst 4"/>
          <p:cNvSpPr>
            <a:spLocks noGrp="1"/>
          </p:cNvSpPr>
          <p:nvPr>
            <p:ph type="ftr" sz="quarter" idx="11"/>
          </p:nvPr>
        </p:nvSpPr>
        <p:spPr>
          <a:xfrm>
            <a:off x="6327003" y="6318628"/>
            <a:ext cx="4599935" cy="365125"/>
          </a:xfrm>
        </p:spPr>
        <p:txBody>
          <a:bodyPr/>
          <a:lstStyle/>
          <a:p>
            <a:r>
              <a:rPr lang="nl-NL"/>
              <a:t>Naam afdeling of A-merk</a:t>
            </a:r>
          </a:p>
        </p:txBody>
      </p:sp>
      <p:sp>
        <p:nvSpPr>
          <p:cNvPr id="6" name="Tijdelijke aanduiding voor dianummer 5"/>
          <p:cNvSpPr>
            <a:spLocks noGrp="1"/>
          </p:cNvSpPr>
          <p:nvPr>
            <p:ph type="sldNum" sz="quarter" idx="12"/>
          </p:nvPr>
        </p:nvSpPr>
        <p:spPr>
          <a:xfrm>
            <a:off x="10926941" y="6318400"/>
            <a:ext cx="759969" cy="365125"/>
          </a:xfrm>
        </p:spPr>
        <p:txBody>
          <a:bodyPr/>
          <a:lstStyle/>
          <a:p>
            <a:fld id="{09B7AD4A-C94A-7B42-9E17-606C7F366C4B}" type="slidenum">
              <a:rPr lang="nl-NL" smtClean="0"/>
              <a:pPr/>
              <a:t>‹nr.›</a:t>
            </a:fld>
            <a:endParaRPr lang="nl-NL"/>
          </a:p>
        </p:txBody>
      </p:sp>
      <p:sp>
        <p:nvSpPr>
          <p:cNvPr id="8" name="Tijdelijke aanduiding voor afbeelding 7"/>
          <p:cNvSpPr>
            <a:spLocks noGrp="1"/>
          </p:cNvSpPr>
          <p:nvPr>
            <p:ph type="pic" sz="quarter" idx="13"/>
          </p:nvPr>
        </p:nvSpPr>
        <p:spPr>
          <a:xfrm>
            <a:off x="6126726" y="0"/>
            <a:ext cx="6065276" cy="6858000"/>
          </a:xfrm>
          <a:solidFill>
            <a:schemeClr val="bg1">
              <a:lumMod val="85000"/>
            </a:schemeClr>
          </a:solidFill>
        </p:spPr>
        <p:txBody>
          <a:bodyPr/>
          <a:lstStyle/>
          <a:p>
            <a:endParaRPr lang="nl-NL"/>
          </a:p>
        </p:txBody>
      </p:sp>
    </p:spTree>
    <p:extLst>
      <p:ext uri="{BB962C8B-B14F-4D97-AF65-F5344CB8AC3E}">
        <p14:creationId xmlns:p14="http://schemas.microsoft.com/office/powerpoint/2010/main" val="3351450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a:t>Naam afdeling of A-merk</a:t>
            </a:r>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pPr/>
              <a:t>‹nr.›</a:t>
            </a:fld>
            <a:endParaRPr lang="nl-NL"/>
          </a:p>
        </p:txBody>
      </p:sp>
      <p:sp>
        <p:nvSpPr>
          <p:cNvPr id="7" name="Tijdelijke aanduiding voor tabel 6"/>
          <p:cNvSpPr>
            <a:spLocks noGrp="1"/>
          </p:cNvSpPr>
          <p:nvPr>
            <p:ph type="tbl" sz="quarter" idx="13"/>
          </p:nvPr>
        </p:nvSpPr>
        <p:spPr>
          <a:xfrm>
            <a:off x="480486" y="1296001"/>
            <a:ext cx="11101916" cy="4309231"/>
          </a:xfrm>
        </p:spPr>
        <p:txBody>
          <a:bodyPr/>
          <a:lstStyle/>
          <a:p>
            <a:endParaRPr lang="nl-NL"/>
          </a:p>
        </p:txBody>
      </p:sp>
    </p:spTree>
    <p:extLst>
      <p:ext uri="{BB962C8B-B14F-4D97-AF65-F5344CB8AC3E}">
        <p14:creationId xmlns:p14="http://schemas.microsoft.com/office/powerpoint/2010/main" val="140093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390617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74312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70142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5260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378780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rgbClr val="01142E"/>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271561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01322" y="234261"/>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252444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6"/>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80001" y="414260"/>
            <a:ext cx="11102399" cy="756000"/>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480001" y="1296000"/>
            <a:ext cx="11102399" cy="3627080"/>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312625" y="6318628"/>
            <a:ext cx="1219287" cy="365125"/>
          </a:xfrm>
          <a:prstGeom prst="rect">
            <a:avLst/>
          </a:prstGeom>
        </p:spPr>
        <p:txBody>
          <a:bodyPr vert="horz" lIns="0" tIns="0" rIns="0" bIns="0" rtlCol="0" anchor="t" anchorCtr="0"/>
          <a:lstStyle>
            <a:lvl1pPr algn="r">
              <a:defRPr sz="1333">
                <a:solidFill>
                  <a:schemeClr val="tx1"/>
                </a:solidFill>
                <a:latin typeface="+mj-lt"/>
                <a:cs typeface="Verdana"/>
              </a:defRPr>
            </a:lvl1pPr>
          </a:lstStyle>
          <a:p>
            <a:endParaRPr lang="nl-NL" dirty="0"/>
          </a:p>
        </p:txBody>
      </p:sp>
      <p:sp>
        <p:nvSpPr>
          <p:cNvPr id="5" name="Tijdelijke aanduiding voor voettekst 4"/>
          <p:cNvSpPr>
            <a:spLocks noGrp="1"/>
          </p:cNvSpPr>
          <p:nvPr>
            <p:ph type="ftr" sz="quarter" idx="3"/>
          </p:nvPr>
        </p:nvSpPr>
        <p:spPr>
          <a:xfrm>
            <a:off x="5623395" y="6318628"/>
            <a:ext cx="5303544" cy="365125"/>
          </a:xfrm>
          <a:prstGeom prst="rect">
            <a:avLst/>
          </a:prstGeom>
        </p:spPr>
        <p:txBody>
          <a:bodyPr vert="horz" lIns="0" tIns="0" rIns="0" bIns="0" rtlCol="0" anchor="t" anchorCtr="0"/>
          <a:lstStyle>
            <a:lvl1pPr algn="r">
              <a:defRPr sz="1333">
                <a:solidFill>
                  <a:schemeClr val="tx1"/>
                </a:solidFill>
                <a:latin typeface="+mn-lt"/>
                <a:cs typeface="Verdana"/>
              </a:defRPr>
            </a:lvl1pPr>
          </a:lstStyle>
          <a:p>
            <a:r>
              <a:rPr lang="nl-NL"/>
              <a:t>Naam afdeling of A-merk</a:t>
            </a:r>
            <a:endParaRPr lang="nl-NL" dirty="0"/>
          </a:p>
        </p:txBody>
      </p:sp>
      <p:sp>
        <p:nvSpPr>
          <p:cNvPr id="6" name="Tijdelijke aanduiding voor dianummer 5"/>
          <p:cNvSpPr>
            <a:spLocks noGrp="1"/>
          </p:cNvSpPr>
          <p:nvPr>
            <p:ph type="sldNum" sz="quarter" idx="4"/>
          </p:nvPr>
        </p:nvSpPr>
        <p:spPr>
          <a:xfrm>
            <a:off x="11088190" y="6318400"/>
            <a:ext cx="494209" cy="365125"/>
          </a:xfrm>
          <a:prstGeom prst="rect">
            <a:avLst/>
          </a:prstGeom>
        </p:spPr>
        <p:txBody>
          <a:bodyPr vert="horz" lIns="0" tIns="0" rIns="0" bIns="0" rtlCol="0" anchor="t" anchorCtr="0"/>
          <a:lstStyle>
            <a:lvl1pPr algn="r">
              <a:defRPr sz="1333">
                <a:solidFill>
                  <a:schemeClr val="tx1"/>
                </a:solidFill>
                <a:latin typeface="+mn-lt"/>
                <a:cs typeface="Verdana"/>
              </a:defRPr>
            </a:lvl1pPr>
          </a:lstStyle>
          <a:p>
            <a:fld id="{09B7AD4A-C94A-7B42-9E17-606C7F366C4B}" type="slidenum">
              <a:rPr lang="nl-NL" smtClean="0"/>
              <a:pPr/>
              <a:t>‹nr.›</a:t>
            </a:fld>
            <a:endParaRPr lang="nl-NL" dirty="0"/>
          </a:p>
        </p:txBody>
      </p:sp>
    </p:spTree>
    <p:extLst>
      <p:ext uri="{BB962C8B-B14F-4D97-AF65-F5344CB8AC3E}">
        <p14:creationId xmlns:p14="http://schemas.microsoft.com/office/powerpoint/2010/main" val="1937135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lvl1pPr algn="l" defTabSz="609585" rtl="0" eaLnBrk="1" latinLnBrk="0" hangingPunct="1">
        <a:spcBef>
          <a:spcPct val="0"/>
        </a:spcBef>
        <a:buNone/>
        <a:defRPr sz="4800" b="1" kern="1200">
          <a:solidFill>
            <a:schemeClr val="tx2"/>
          </a:solidFill>
          <a:latin typeface="+mj-lt"/>
          <a:ea typeface="+mj-ea"/>
          <a:cs typeface="Verdana"/>
        </a:defRPr>
      </a:lvl1pPr>
    </p:titleStyle>
    <p:bodyStyle>
      <a:lvl1pPr marL="457189" indent="-457189" algn="l" defTabSz="609585" rtl="0" eaLnBrk="1" latinLnBrk="0" hangingPunct="1">
        <a:spcBef>
          <a:spcPts val="0"/>
        </a:spcBef>
        <a:buFont typeface="Arial"/>
        <a:buChar char="•"/>
        <a:defRPr sz="4800"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4267"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733"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3200"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3200"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br>
              <a:rPr lang="nl-BE" sz="2800" noProof="0" dirty="0">
                <a:solidFill>
                  <a:schemeClr val="bg2"/>
                </a:solidFill>
              </a:rPr>
            </a:br>
            <a:br>
              <a:rPr lang="nl-BE" sz="2800" noProof="0" dirty="0">
                <a:solidFill>
                  <a:schemeClr val="bg2"/>
                </a:solidFill>
              </a:rPr>
            </a:br>
            <a:r>
              <a:rPr lang="nl-BE" sz="2800" noProof="0" dirty="0">
                <a:solidFill>
                  <a:schemeClr val="bg2"/>
                </a:solidFill>
              </a:rPr>
              <a:t>‘Made in Europe’ en</a:t>
            </a:r>
            <a:r>
              <a:rPr lang="nl-BE" sz="2800" noProof="0" dirty="0"/>
              <a:t> ‘</a:t>
            </a:r>
            <a:r>
              <a:rPr lang="nl-BE" sz="2800" noProof="0" dirty="0" err="1"/>
              <a:t>Buy</a:t>
            </a:r>
            <a:r>
              <a:rPr lang="nl-BE" sz="2800" noProof="0" dirty="0"/>
              <a:t> European’</a:t>
            </a:r>
            <a:endParaRPr lang="nl-BE" sz="2800" noProof="0" dirty="0">
              <a:solidFill>
                <a:schemeClr val="bg2"/>
              </a:solidFill>
            </a:endParaRPr>
          </a:p>
        </p:txBody>
      </p:sp>
      <p:sp>
        <p:nvSpPr>
          <p:cNvPr id="3" name="Subtitel 2"/>
          <p:cNvSpPr>
            <a:spLocks noGrp="1"/>
          </p:cNvSpPr>
          <p:nvPr>
            <p:ph type="subTitle" idx="1"/>
          </p:nvPr>
        </p:nvSpPr>
        <p:spPr>
          <a:xfrm>
            <a:off x="901322" y="2104009"/>
            <a:ext cx="6425716" cy="3986075"/>
          </a:xfrm>
        </p:spPr>
        <p:txBody>
          <a:bodyPr/>
          <a:lstStyle/>
          <a:p>
            <a:pPr>
              <a:defRPr/>
            </a:pPr>
            <a:endParaRPr lang="nl-BE" sz="2800" b="1" noProof="0" dirty="0"/>
          </a:p>
          <a:p>
            <a:pPr>
              <a:defRPr/>
            </a:pPr>
            <a:endParaRPr lang="nl-BE" sz="2800" b="1" noProof="0" dirty="0"/>
          </a:p>
          <a:p>
            <a:pPr>
              <a:defRPr/>
            </a:pPr>
            <a:endParaRPr lang="nl-BE" sz="2800" b="1" noProof="0" dirty="0"/>
          </a:p>
          <a:p>
            <a:pPr>
              <a:defRPr/>
            </a:pPr>
            <a:endParaRPr lang="nl-BE" sz="2800" b="1" noProof="0" dirty="0"/>
          </a:p>
          <a:p>
            <a:pPr>
              <a:defRPr/>
            </a:pPr>
            <a:r>
              <a:rPr lang="nl-BE" sz="2800" b="1" noProof="0" dirty="0"/>
              <a:t>Sarah Schoenmaekers</a:t>
            </a:r>
          </a:p>
          <a:p>
            <a:pPr>
              <a:defRPr/>
            </a:pPr>
            <a:endParaRPr lang="nl-BE" sz="2800" b="1" noProof="0" dirty="0"/>
          </a:p>
          <a:p>
            <a:pPr>
              <a:defRPr/>
            </a:pPr>
            <a:endParaRPr lang="nl-BE" sz="2800" b="1" noProof="0" dirty="0"/>
          </a:p>
          <a:p>
            <a:pPr>
              <a:defRPr/>
            </a:pPr>
            <a:r>
              <a:rPr lang="nl-BE" sz="2200" noProof="0" dirty="0">
                <a:solidFill>
                  <a:schemeClr val="tx1"/>
                </a:solidFill>
              </a:rPr>
              <a:t>Nederlandse Vereniging voor Aanbestedingsrecht</a:t>
            </a:r>
          </a:p>
          <a:p>
            <a:pPr>
              <a:defRPr/>
            </a:pPr>
            <a:r>
              <a:rPr lang="nl-BE" sz="2200" noProof="0" dirty="0">
                <a:solidFill>
                  <a:schemeClr val="tx1"/>
                </a:solidFill>
              </a:rPr>
              <a:t>2 april 2026 </a:t>
            </a:r>
          </a:p>
        </p:txBody>
      </p:sp>
    </p:spTree>
    <p:extLst>
      <p:ext uri="{BB962C8B-B14F-4D97-AF65-F5344CB8AC3E}">
        <p14:creationId xmlns:p14="http://schemas.microsoft.com/office/powerpoint/2010/main" val="292637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B2093-5C75-7E95-18BE-6A7AD5864A3B}"/>
              </a:ext>
            </a:extLst>
          </p:cNvPr>
          <p:cNvSpPr>
            <a:spLocks noGrp="1"/>
          </p:cNvSpPr>
          <p:nvPr>
            <p:ph type="title"/>
          </p:nvPr>
        </p:nvSpPr>
        <p:spPr/>
        <p:txBody>
          <a:bodyPr>
            <a:normAutofit/>
          </a:bodyPr>
          <a:lstStyle/>
          <a:p>
            <a:r>
              <a:rPr lang="nl-BE" sz="2667" noProof="0" dirty="0">
                <a:solidFill>
                  <a:schemeClr val="tx1"/>
                </a:solidFill>
              </a:rPr>
              <a:t>Made in Europe 2.0 / </a:t>
            </a:r>
            <a:r>
              <a:rPr lang="nl-BE" sz="2667" noProof="0" dirty="0" err="1">
                <a:solidFill>
                  <a:schemeClr val="tx1"/>
                </a:solidFill>
              </a:rPr>
              <a:t>Buy</a:t>
            </a:r>
            <a:r>
              <a:rPr lang="nl-BE" sz="2667" noProof="0" dirty="0">
                <a:solidFill>
                  <a:schemeClr val="tx1"/>
                </a:solidFill>
              </a:rPr>
              <a:t> European 2.0</a:t>
            </a:r>
            <a:endParaRPr lang="nl-BE" sz="2667" noProof="0" dirty="0"/>
          </a:p>
        </p:txBody>
      </p:sp>
      <p:sp>
        <p:nvSpPr>
          <p:cNvPr id="3" name="Tijdelijke aanduiding voor inhoud 2">
            <a:extLst>
              <a:ext uri="{FF2B5EF4-FFF2-40B4-BE49-F238E27FC236}">
                <a16:creationId xmlns:a16="http://schemas.microsoft.com/office/drawing/2014/main" id="{3261CF1E-BEBC-DEEE-5774-8B22AB52CAAA}"/>
              </a:ext>
            </a:extLst>
          </p:cNvPr>
          <p:cNvSpPr>
            <a:spLocks noGrp="1"/>
          </p:cNvSpPr>
          <p:nvPr>
            <p:ph idx="1"/>
          </p:nvPr>
        </p:nvSpPr>
        <p:spPr>
          <a:xfrm>
            <a:off x="480001" y="1016000"/>
            <a:ext cx="11102399" cy="3907080"/>
          </a:xfrm>
        </p:spPr>
        <p:txBody>
          <a:bodyPr/>
          <a:lstStyle/>
          <a:p>
            <a:pPr marL="0" indent="0" algn="just">
              <a:buNone/>
            </a:pPr>
            <a:r>
              <a:rPr lang="nl-BE" sz="2000" b="1" noProof="0" dirty="0">
                <a:solidFill>
                  <a:schemeClr val="tx1">
                    <a:lumMod val="50000"/>
                    <a:lumOff val="50000"/>
                  </a:schemeClr>
                </a:solidFill>
                <a:latin typeface="Calibri "/>
              </a:rPr>
              <a:t>-</a:t>
            </a:r>
            <a:r>
              <a:rPr lang="nl-BE" sz="2000" b="1" noProof="0" dirty="0">
                <a:latin typeface="Calibri "/>
              </a:rPr>
              <a:t> </a:t>
            </a:r>
            <a:r>
              <a:rPr lang="nl-BE" sz="2000" b="1" noProof="0" dirty="0">
                <a:solidFill>
                  <a:schemeClr val="tx1">
                    <a:lumMod val="50000"/>
                    <a:lumOff val="50000"/>
                  </a:schemeClr>
                </a:solidFill>
                <a:latin typeface="Calibri "/>
              </a:rPr>
              <a:t>Instrument voor Internationale Overheidsopdrachten (IPI) </a:t>
            </a:r>
          </a:p>
          <a:p>
            <a:pPr marL="0" indent="0" algn="just">
              <a:buNone/>
            </a:pPr>
            <a:r>
              <a:rPr lang="nl-BE" sz="2000" b="1" noProof="0" dirty="0">
                <a:latin typeface="Calibri "/>
              </a:rPr>
              <a:t>	</a:t>
            </a:r>
            <a:r>
              <a:rPr lang="nl-BE" sz="2000" noProof="0" dirty="0">
                <a:latin typeface="Calibri "/>
              </a:rPr>
              <a:t>- geen open aanbestedingsmarkt in </a:t>
            </a:r>
            <a:r>
              <a:rPr lang="nl-BE" sz="2000" b="1" noProof="0" dirty="0">
                <a:latin typeface="Calibri "/>
              </a:rPr>
              <a:t>non-</a:t>
            </a:r>
            <a:r>
              <a:rPr lang="nl-BE" sz="2000" b="1" noProof="0" dirty="0" err="1">
                <a:latin typeface="Calibri "/>
              </a:rPr>
              <a:t>covered</a:t>
            </a:r>
            <a:r>
              <a:rPr lang="nl-BE" sz="2000" noProof="0" dirty="0">
                <a:latin typeface="Calibri "/>
              </a:rPr>
              <a:t> 3rd country</a:t>
            </a:r>
          </a:p>
          <a:p>
            <a:pPr marL="0" indent="0">
              <a:buNone/>
            </a:pPr>
            <a:r>
              <a:rPr lang="nl-BE" sz="2000" noProof="0" dirty="0">
                <a:latin typeface="Calibri "/>
              </a:rPr>
              <a:t>	- betrokkenheid Europese Commissie, verplichting voor aanbestedende diensten om over te gaan tot</a:t>
            </a:r>
            <a:br>
              <a:rPr lang="nl-BE" sz="2000" noProof="0" dirty="0">
                <a:latin typeface="Calibri "/>
              </a:rPr>
            </a:br>
            <a:r>
              <a:rPr lang="nl-BE" sz="2000" noProof="0" dirty="0">
                <a:latin typeface="Calibri "/>
              </a:rPr>
              <a:t>             </a:t>
            </a:r>
            <a:r>
              <a:rPr lang="nl-BE" sz="2000" b="1" noProof="0" dirty="0">
                <a:solidFill>
                  <a:schemeClr val="accent4">
                    <a:lumMod val="75000"/>
                  </a:schemeClr>
                </a:solidFill>
                <a:latin typeface="Calibri "/>
              </a:rPr>
              <a:t>scoreaanpassing </a:t>
            </a:r>
            <a:r>
              <a:rPr lang="nl-BE" sz="2000" noProof="0" dirty="0">
                <a:latin typeface="Calibri "/>
              </a:rPr>
              <a:t> of om ondernemers uit zulk 3de land </a:t>
            </a:r>
            <a:r>
              <a:rPr lang="nl-BE" sz="2000" b="1" noProof="0" dirty="0">
                <a:solidFill>
                  <a:schemeClr val="accent4">
                    <a:lumMod val="75000"/>
                  </a:schemeClr>
                </a:solidFill>
                <a:latin typeface="Calibri "/>
              </a:rPr>
              <a:t>uit te sluiten</a:t>
            </a:r>
            <a:endParaRPr lang="nl-BE" sz="2000" noProof="0" dirty="0">
              <a:latin typeface="Calibri "/>
            </a:endParaRPr>
          </a:p>
          <a:p>
            <a:pPr marL="0" indent="0" algn="just">
              <a:buNone/>
            </a:pPr>
            <a:r>
              <a:rPr lang="nl-BE" sz="2000" noProof="0" dirty="0">
                <a:latin typeface="Calibri "/>
              </a:rPr>
              <a:t>	- niet meer dan 50% van producten kan komen uit land onderworpen aan IPI maatregel</a:t>
            </a:r>
          </a:p>
          <a:p>
            <a:pPr marL="0" indent="0" algn="just">
              <a:buNone/>
            </a:pPr>
            <a:endParaRPr lang="nl-BE" sz="2000" noProof="0" dirty="0">
              <a:solidFill>
                <a:schemeClr val="tx1">
                  <a:lumMod val="50000"/>
                  <a:lumOff val="50000"/>
                </a:schemeClr>
              </a:solidFill>
              <a:latin typeface="Calibri "/>
            </a:endParaRPr>
          </a:p>
          <a:p>
            <a:pPr marL="0" indent="0" algn="just">
              <a:buNone/>
            </a:pPr>
            <a:r>
              <a:rPr lang="nl-BE" sz="2000" noProof="0" dirty="0">
                <a:solidFill>
                  <a:schemeClr val="tx1">
                    <a:lumMod val="50000"/>
                    <a:lumOff val="50000"/>
                  </a:schemeClr>
                </a:solidFill>
                <a:latin typeface="Calibri "/>
              </a:rPr>
              <a:t>- </a:t>
            </a:r>
            <a:r>
              <a:rPr lang="nl-BE" sz="2000" b="1" noProof="0" dirty="0">
                <a:solidFill>
                  <a:schemeClr val="tx1">
                    <a:lumMod val="50000"/>
                    <a:lumOff val="50000"/>
                  </a:schemeClr>
                </a:solidFill>
                <a:latin typeface="Calibri "/>
              </a:rPr>
              <a:t>Verordening betreffende Buitenlandse Subsidies (FSR)</a:t>
            </a:r>
          </a:p>
          <a:p>
            <a:pPr marL="0" indent="0" algn="just">
              <a:buNone/>
            </a:pPr>
            <a:r>
              <a:rPr lang="nl-BE" sz="2000" b="1" noProof="0" dirty="0">
                <a:latin typeface="Calibri "/>
              </a:rPr>
              <a:t>	</a:t>
            </a:r>
            <a:r>
              <a:rPr lang="nl-BE" sz="2000" noProof="0" dirty="0">
                <a:latin typeface="Calibri "/>
              </a:rPr>
              <a:t>- financiële bijdrage is verleend door </a:t>
            </a:r>
            <a:r>
              <a:rPr lang="nl-BE" sz="2000" b="1" noProof="0" dirty="0">
                <a:latin typeface="Calibri "/>
              </a:rPr>
              <a:t>een</a:t>
            </a:r>
            <a:r>
              <a:rPr lang="nl-BE" sz="2000" noProof="0" dirty="0">
                <a:latin typeface="Calibri "/>
              </a:rPr>
              <a:t> 3de land aan </a:t>
            </a:r>
            <a:r>
              <a:rPr lang="nl-BE" sz="2000" b="1" noProof="0" dirty="0">
                <a:latin typeface="Calibri "/>
              </a:rPr>
              <a:t>een ondernemer </a:t>
            </a:r>
          </a:p>
          <a:p>
            <a:pPr marL="0" indent="0" algn="just">
              <a:buNone/>
            </a:pPr>
            <a:r>
              <a:rPr lang="nl-BE" sz="2000" b="1" noProof="0" dirty="0">
                <a:latin typeface="Calibri "/>
              </a:rPr>
              <a:t>	</a:t>
            </a:r>
            <a:r>
              <a:rPr lang="nl-BE" sz="2000" noProof="0" dirty="0">
                <a:latin typeface="Calibri "/>
              </a:rPr>
              <a:t>-</a:t>
            </a:r>
            <a:r>
              <a:rPr lang="nl-BE" sz="2000" b="1" noProof="0" dirty="0">
                <a:latin typeface="Calibri "/>
              </a:rPr>
              <a:t> </a:t>
            </a:r>
            <a:r>
              <a:rPr lang="nl-BE" sz="2000" noProof="0" dirty="0">
                <a:latin typeface="Calibri "/>
              </a:rPr>
              <a:t>betrokkenheid Europese Commissie, </a:t>
            </a:r>
            <a:r>
              <a:rPr lang="nl-BE" sz="2000" b="1" noProof="0" dirty="0">
                <a:solidFill>
                  <a:schemeClr val="accent4">
                    <a:lumMod val="75000"/>
                  </a:schemeClr>
                </a:solidFill>
                <a:latin typeface="Calibri "/>
              </a:rPr>
              <a:t>verbod </a:t>
            </a:r>
            <a:r>
              <a:rPr lang="nl-BE" sz="2000" noProof="0" dirty="0">
                <a:latin typeface="Calibri "/>
              </a:rPr>
              <a:t>voor aanbestedende diensten om opdracht </a:t>
            </a:r>
            <a:r>
              <a:rPr lang="nl-BE" sz="2000" b="1" noProof="0" dirty="0">
                <a:solidFill>
                  <a:schemeClr val="accent4">
                    <a:lumMod val="75000"/>
                  </a:schemeClr>
                </a:solidFill>
                <a:latin typeface="Calibri "/>
              </a:rPr>
              <a:t>te gunnen</a:t>
            </a:r>
          </a:p>
          <a:p>
            <a:pPr marL="0" indent="0" algn="just">
              <a:buNone/>
            </a:pPr>
            <a:endParaRPr lang="nl-BE" sz="2000" noProof="0" dirty="0">
              <a:latin typeface="Calibri "/>
            </a:endParaRPr>
          </a:p>
          <a:p>
            <a:pPr marL="0" indent="0" algn="just">
              <a:buNone/>
            </a:pPr>
            <a:r>
              <a:rPr lang="nl-BE" sz="2000" b="1" noProof="0" dirty="0">
                <a:solidFill>
                  <a:schemeClr val="tx1">
                    <a:lumMod val="50000"/>
                    <a:lumOff val="50000"/>
                  </a:schemeClr>
                </a:solidFill>
                <a:latin typeface="Calibri "/>
              </a:rPr>
              <a:t>- Verordening betreffende bescherming tegen economische dwang (ACR)</a:t>
            </a:r>
          </a:p>
          <a:p>
            <a:pPr marL="0" indent="0">
              <a:buNone/>
            </a:pPr>
            <a:r>
              <a:rPr lang="nl-BE" sz="2000" b="1" noProof="0" dirty="0">
                <a:latin typeface="Calibri "/>
              </a:rPr>
              <a:t>	</a:t>
            </a:r>
            <a:r>
              <a:rPr lang="nl-BE" sz="2000" noProof="0" dirty="0">
                <a:latin typeface="Calibri "/>
              </a:rPr>
              <a:t>- </a:t>
            </a:r>
            <a:r>
              <a:rPr lang="nl-BE" sz="2000" b="1" noProof="0" dirty="0">
                <a:latin typeface="Calibri "/>
              </a:rPr>
              <a:t>een </a:t>
            </a:r>
            <a:r>
              <a:rPr lang="nl-BE" sz="2000" noProof="0" dirty="0">
                <a:latin typeface="Calibri "/>
              </a:rPr>
              <a:t>3de land past maatregel toe die handel of investeringen aantast om de EU/lidstaten te</a:t>
            </a:r>
            <a:br>
              <a:rPr lang="nl-BE" sz="2000" noProof="0" dirty="0">
                <a:latin typeface="Calibri "/>
              </a:rPr>
            </a:br>
            <a:r>
              <a:rPr lang="nl-BE" sz="2000" noProof="0" dirty="0">
                <a:latin typeface="Calibri "/>
              </a:rPr>
              <a:t>            weerhouden op te treden (of dreiging Hiermee)</a:t>
            </a:r>
          </a:p>
          <a:p>
            <a:pPr marL="0" indent="0">
              <a:buNone/>
            </a:pPr>
            <a:r>
              <a:rPr lang="nl-BE" sz="2000" b="1" noProof="0" dirty="0">
                <a:latin typeface="Calibri "/>
              </a:rPr>
              <a:t>	</a:t>
            </a:r>
            <a:r>
              <a:rPr lang="nl-BE" sz="2000" noProof="0" dirty="0">
                <a:latin typeface="Calibri "/>
              </a:rPr>
              <a:t>- betrokkenheid Europese Commissie, </a:t>
            </a:r>
            <a:r>
              <a:rPr lang="nl-BE" sz="2000" b="1" noProof="0" dirty="0">
                <a:solidFill>
                  <a:schemeClr val="accent4">
                    <a:lumMod val="75000"/>
                  </a:schemeClr>
                </a:solidFill>
                <a:latin typeface="Calibri "/>
              </a:rPr>
              <a:t>score aanpassing </a:t>
            </a:r>
            <a:r>
              <a:rPr lang="nl-BE" sz="2000" noProof="0" dirty="0">
                <a:latin typeface="Calibri "/>
              </a:rPr>
              <a:t>of </a:t>
            </a:r>
            <a:r>
              <a:rPr lang="nl-BE" sz="2000" b="1" noProof="0" dirty="0">
                <a:solidFill>
                  <a:schemeClr val="accent4">
                    <a:lumMod val="75000"/>
                  </a:schemeClr>
                </a:solidFill>
                <a:latin typeface="Calibri "/>
              </a:rPr>
              <a:t>uitsluiting </a:t>
            </a:r>
            <a:r>
              <a:rPr lang="nl-BE" sz="2000" noProof="0" dirty="0">
                <a:latin typeface="Calibri "/>
              </a:rPr>
              <a:t>van goederen, diensten of</a:t>
            </a:r>
            <a:br>
              <a:rPr lang="nl-BE" sz="2000" noProof="0" dirty="0">
                <a:latin typeface="Calibri "/>
              </a:rPr>
            </a:br>
            <a:r>
              <a:rPr lang="nl-BE" sz="2000" noProof="0" dirty="0">
                <a:latin typeface="Calibri "/>
              </a:rPr>
              <a:t>             ondernemers uit 3de landen van aanbestedingen  </a:t>
            </a:r>
            <a:endParaRPr lang="nl-BE" sz="2000" b="1" noProof="0" dirty="0">
              <a:latin typeface="Calibri "/>
            </a:endParaRPr>
          </a:p>
          <a:p>
            <a:endParaRPr lang="nl-BE" sz="2000" noProof="0" dirty="0"/>
          </a:p>
        </p:txBody>
      </p:sp>
    </p:spTree>
    <p:extLst>
      <p:ext uri="{BB962C8B-B14F-4D97-AF65-F5344CB8AC3E}">
        <p14:creationId xmlns:p14="http://schemas.microsoft.com/office/powerpoint/2010/main" val="18608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677B5-C00A-3F85-7A9A-3080C4DB6640}"/>
              </a:ext>
            </a:extLst>
          </p:cNvPr>
          <p:cNvSpPr>
            <a:spLocks noGrp="1"/>
          </p:cNvSpPr>
          <p:nvPr>
            <p:ph type="title"/>
          </p:nvPr>
        </p:nvSpPr>
        <p:spPr/>
        <p:txBody>
          <a:bodyPr>
            <a:noAutofit/>
          </a:bodyPr>
          <a:lstStyle/>
          <a:p>
            <a:r>
              <a:rPr lang="nl-BE" sz="2670" noProof="0" dirty="0">
                <a:solidFill>
                  <a:schemeClr val="accent1"/>
                </a:solidFill>
              </a:rPr>
              <a:t>Industrial Accelerator Act Voorstel </a:t>
            </a:r>
          </a:p>
        </p:txBody>
      </p:sp>
      <p:sp>
        <p:nvSpPr>
          <p:cNvPr id="3" name="Tijdelijke aanduiding voor inhoud 2">
            <a:extLst>
              <a:ext uri="{FF2B5EF4-FFF2-40B4-BE49-F238E27FC236}">
                <a16:creationId xmlns:a16="http://schemas.microsoft.com/office/drawing/2014/main" id="{46449C50-A8B5-A131-4A20-C59BEF85039B}"/>
              </a:ext>
            </a:extLst>
          </p:cNvPr>
          <p:cNvSpPr>
            <a:spLocks noGrp="1"/>
          </p:cNvSpPr>
          <p:nvPr>
            <p:ph idx="1"/>
          </p:nvPr>
        </p:nvSpPr>
        <p:spPr>
          <a:xfrm>
            <a:off x="480001" y="941832"/>
            <a:ext cx="11102399" cy="3981248"/>
          </a:xfrm>
        </p:spPr>
        <p:txBody>
          <a:bodyPr/>
          <a:lstStyle/>
          <a:p>
            <a:pPr marL="0" indent="0">
              <a:buNone/>
            </a:pPr>
            <a:r>
              <a:rPr lang="en-US" sz="2200" dirty="0"/>
              <a:t>ANNEX II Low-carbon and Union origin requirements for energy intensive industries </a:t>
            </a:r>
          </a:p>
          <a:p>
            <a:pPr marL="0" indent="0">
              <a:buNone/>
            </a:pPr>
            <a:r>
              <a:rPr lang="en-US" sz="2200" dirty="0"/>
              <a:t>Part I – Public procurement procedures </a:t>
            </a:r>
          </a:p>
          <a:p>
            <a:pPr marL="0" indent="0">
              <a:buNone/>
            </a:pPr>
            <a:r>
              <a:rPr lang="en-US" sz="2200" dirty="0"/>
              <a:t>Where, in the context of public procurement procedures launched on or after 1 January 2029 falling within the scope of Directives 2014/23/EU, 2014/24/EU or 2014/25/EU, where the contracts, works contracts or work concessions include the procurement of </a:t>
            </a:r>
            <a:r>
              <a:rPr lang="en-US" sz="2200" b="1" dirty="0"/>
              <a:t>products from energy intensive industries</a:t>
            </a:r>
            <a:r>
              <a:rPr lang="en-US" sz="2200" dirty="0"/>
              <a:t>, contracting authorities shall require the following minimum percentage shares:</a:t>
            </a:r>
          </a:p>
          <a:p>
            <a:pPr marL="0" indent="0">
              <a:buNone/>
            </a:pPr>
            <a:r>
              <a:rPr lang="en-US" sz="2200" dirty="0"/>
              <a:t>(a) </a:t>
            </a:r>
            <a:r>
              <a:rPr lang="en-US" sz="2200" b="1" dirty="0"/>
              <a:t>Steel</a:t>
            </a:r>
            <a:r>
              <a:rPr lang="en-US" sz="2200" dirty="0"/>
              <a:t>, and any product the performance of which depends mainly on steel, intended for use in buildings, infrastructure and motor vehicles for civil purposes: at least 25% of the total volume of steel used shall be low-carbon; </a:t>
            </a:r>
          </a:p>
          <a:p>
            <a:pPr marL="0" indent="0">
              <a:buNone/>
            </a:pPr>
            <a:r>
              <a:rPr lang="en-US" sz="2200" dirty="0"/>
              <a:t>(b) concrete and mortar, and any product the performance of which depends mainly on concrete and mortar, intended for use in buildings and infrastructure for civil purposes: at least </a:t>
            </a:r>
            <a:r>
              <a:rPr lang="en-US" sz="2200" b="1" dirty="0"/>
              <a:t>5%</a:t>
            </a:r>
            <a:r>
              <a:rPr lang="en-US" sz="2200" dirty="0"/>
              <a:t> of the total volume of concrete and mortar used, including the clinker and cement used to produce them, shall be low-carbon and </a:t>
            </a:r>
            <a:r>
              <a:rPr lang="en-US" sz="2200" b="1" dirty="0"/>
              <a:t>of Union origin; </a:t>
            </a:r>
          </a:p>
          <a:p>
            <a:pPr marL="0" indent="0">
              <a:buNone/>
            </a:pPr>
            <a:r>
              <a:rPr lang="en-US" sz="2200" dirty="0"/>
              <a:t>(c) </a:t>
            </a:r>
            <a:r>
              <a:rPr lang="en-US" sz="2200" b="1" dirty="0" err="1"/>
              <a:t>aluminium</a:t>
            </a:r>
            <a:r>
              <a:rPr lang="en-US" sz="2200" b="1" dirty="0"/>
              <a:t>, </a:t>
            </a:r>
            <a:r>
              <a:rPr lang="en-US" sz="2200" dirty="0"/>
              <a:t>and any product the performance of which depends mainly on </a:t>
            </a:r>
            <a:r>
              <a:rPr lang="en-US" sz="2200" dirty="0" err="1"/>
              <a:t>aluminium</a:t>
            </a:r>
            <a:r>
              <a:rPr lang="en-US" sz="2200" dirty="0"/>
              <a:t>, intended for use in buildings, infrastructure and motor vehicles for civil purposes: at least </a:t>
            </a:r>
            <a:r>
              <a:rPr lang="en-US" sz="2200" b="1" dirty="0"/>
              <a:t>25% </a:t>
            </a:r>
            <a:r>
              <a:rPr lang="en-US" sz="2200" dirty="0"/>
              <a:t>of the total volume of </a:t>
            </a:r>
            <a:r>
              <a:rPr lang="en-US" sz="2200" dirty="0" err="1"/>
              <a:t>aluminium</a:t>
            </a:r>
            <a:r>
              <a:rPr lang="en-US" sz="2200" dirty="0"/>
              <a:t> used shall be low-carbon and </a:t>
            </a:r>
            <a:r>
              <a:rPr lang="en-US" sz="2200" b="1" dirty="0"/>
              <a:t>of Union origin</a:t>
            </a:r>
            <a:endParaRPr lang="nl-BE" sz="2200" b="1" noProof="0" dirty="0"/>
          </a:p>
        </p:txBody>
      </p:sp>
    </p:spTree>
    <p:extLst>
      <p:ext uri="{BB962C8B-B14F-4D97-AF65-F5344CB8AC3E}">
        <p14:creationId xmlns:p14="http://schemas.microsoft.com/office/powerpoint/2010/main" val="421901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356B2-BC28-C2C2-93A4-9DEA0B2ACA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EDE73E-37D7-DB71-17D1-270BA38CEB72}"/>
              </a:ext>
            </a:extLst>
          </p:cNvPr>
          <p:cNvSpPr>
            <a:spLocks noGrp="1"/>
          </p:cNvSpPr>
          <p:nvPr>
            <p:ph type="title"/>
          </p:nvPr>
        </p:nvSpPr>
        <p:spPr/>
        <p:txBody>
          <a:bodyPr>
            <a:noAutofit/>
          </a:bodyPr>
          <a:lstStyle/>
          <a:p>
            <a:r>
              <a:rPr lang="nl-BE" sz="2670" noProof="0" dirty="0">
                <a:solidFill>
                  <a:schemeClr val="accent1"/>
                </a:solidFill>
              </a:rPr>
              <a:t>Industrial Accelerator Act Voorstel </a:t>
            </a:r>
          </a:p>
        </p:txBody>
      </p:sp>
      <p:sp>
        <p:nvSpPr>
          <p:cNvPr id="3" name="Tijdelijke aanduiding voor inhoud 2">
            <a:extLst>
              <a:ext uri="{FF2B5EF4-FFF2-40B4-BE49-F238E27FC236}">
                <a16:creationId xmlns:a16="http://schemas.microsoft.com/office/drawing/2014/main" id="{00366816-12F7-0EA4-774C-AC326DEC2752}"/>
              </a:ext>
            </a:extLst>
          </p:cNvPr>
          <p:cNvSpPr>
            <a:spLocks noGrp="1"/>
          </p:cNvSpPr>
          <p:nvPr>
            <p:ph idx="1"/>
          </p:nvPr>
        </p:nvSpPr>
        <p:spPr>
          <a:xfrm>
            <a:off x="480001" y="886968"/>
            <a:ext cx="11102399" cy="4036112"/>
          </a:xfrm>
        </p:spPr>
        <p:txBody>
          <a:bodyPr/>
          <a:lstStyle/>
          <a:p>
            <a:pPr marL="0" indent="0">
              <a:buNone/>
            </a:pPr>
            <a:r>
              <a:rPr lang="en-US" sz="2200" dirty="0"/>
              <a:t>ANNEX III Union origin requirements for vehicles </a:t>
            </a:r>
          </a:p>
          <a:p>
            <a:pPr marL="0" indent="0">
              <a:buNone/>
            </a:pPr>
            <a:r>
              <a:rPr lang="en-US" sz="2200" dirty="0"/>
              <a:t>Part I New PEV, OVC-HEV and FCV that are used for the provision of services sourced through public procurement procedures that fall within the scope of Directive 2014/24/EU, or Directive 2014/25/EU, shall comply with the Union origin requirements set out in this Annex. </a:t>
            </a:r>
          </a:p>
          <a:p>
            <a:pPr marL="0" indent="0">
              <a:buNone/>
            </a:pPr>
            <a:r>
              <a:rPr lang="en-US" sz="2200" dirty="0"/>
              <a:t>Vehicles … shall include the following Union origin requirements: </a:t>
            </a:r>
          </a:p>
          <a:p>
            <a:pPr marL="0" indent="0">
              <a:buNone/>
            </a:pPr>
            <a:r>
              <a:rPr lang="en-US" sz="2200" dirty="0"/>
              <a:t>(a) </a:t>
            </a:r>
            <a:r>
              <a:rPr lang="en-US" sz="2200" b="1" dirty="0"/>
              <a:t>the vehicle is assembled within the Union</a:t>
            </a:r>
            <a:r>
              <a:rPr lang="en-US" sz="2200" dirty="0"/>
              <a:t>; </a:t>
            </a:r>
          </a:p>
          <a:p>
            <a:pPr marL="0" indent="0">
              <a:buNone/>
            </a:pPr>
            <a:r>
              <a:rPr lang="en-US" sz="2200" dirty="0"/>
              <a:t>(b) the ratio between the total ex-works price of vehicle </a:t>
            </a:r>
            <a:r>
              <a:rPr lang="en-US" sz="2200" b="1" dirty="0"/>
              <a:t>components</a:t>
            </a:r>
            <a:r>
              <a:rPr lang="en-US" sz="2200" dirty="0"/>
              <a:t> - excluding the vehicle battery - </a:t>
            </a:r>
            <a:r>
              <a:rPr lang="en-US" sz="2200" b="1" dirty="0"/>
              <a:t>originating in the Union </a:t>
            </a:r>
            <a:r>
              <a:rPr lang="en-US" sz="2200" dirty="0"/>
              <a:t>and the total ex-works price of all components – excluding the battery – is at least </a:t>
            </a:r>
            <a:r>
              <a:rPr lang="en-US" sz="2200" b="1" dirty="0"/>
              <a:t>70%</a:t>
            </a:r>
            <a:r>
              <a:rPr lang="en-US" sz="2200" dirty="0"/>
              <a:t>; </a:t>
            </a:r>
          </a:p>
          <a:p>
            <a:pPr marL="0" indent="0">
              <a:buNone/>
            </a:pPr>
            <a:r>
              <a:rPr lang="en-US" sz="2200" dirty="0"/>
              <a:t>(c) the vehicle’s traction </a:t>
            </a:r>
            <a:r>
              <a:rPr lang="en-US" sz="2200" b="1" dirty="0"/>
              <a:t>battery</a:t>
            </a:r>
            <a:r>
              <a:rPr lang="en-US" sz="2200" dirty="0"/>
              <a:t> contains </a:t>
            </a:r>
            <a:r>
              <a:rPr lang="en-US" sz="2200" b="1" dirty="0"/>
              <a:t>at least three main specific components </a:t>
            </a:r>
            <a:r>
              <a:rPr lang="en-US" sz="2200" dirty="0"/>
              <a:t>of batteries, among which the battery cells, </a:t>
            </a:r>
            <a:r>
              <a:rPr lang="en-US" sz="2200" b="1" dirty="0"/>
              <a:t>originating in the Union; </a:t>
            </a:r>
          </a:p>
          <a:p>
            <a:pPr marL="0" indent="0">
              <a:buNone/>
            </a:pPr>
            <a:r>
              <a:rPr lang="en-US" sz="2200" dirty="0"/>
              <a:t>(d) the vehicle’s traction </a:t>
            </a:r>
            <a:r>
              <a:rPr lang="en-US" sz="2200" b="1" dirty="0"/>
              <a:t>battery</a:t>
            </a:r>
            <a:r>
              <a:rPr lang="en-US" sz="2200" dirty="0"/>
              <a:t> contains </a:t>
            </a:r>
            <a:r>
              <a:rPr lang="en-US" sz="2200" b="1" dirty="0"/>
              <a:t>at least five main specific components </a:t>
            </a:r>
            <a:r>
              <a:rPr lang="en-US" sz="2200" dirty="0"/>
              <a:t>of batteries, </a:t>
            </a:r>
            <a:r>
              <a:rPr lang="en-US" sz="2200" b="1" dirty="0"/>
              <a:t>among which the battery cells, the cathode active material, and the battery management system, originating in the Union; </a:t>
            </a:r>
          </a:p>
          <a:p>
            <a:pPr marL="0" indent="0">
              <a:buNone/>
            </a:pPr>
            <a:r>
              <a:rPr lang="en-US" sz="2200" dirty="0"/>
              <a:t>(e) the </a:t>
            </a:r>
            <a:r>
              <a:rPr lang="en-US" sz="2200" b="1" dirty="0"/>
              <a:t>ratio</a:t>
            </a:r>
            <a:r>
              <a:rPr lang="en-US" sz="2200" dirty="0"/>
              <a:t> between the total ex-works price of e-powertrain components </a:t>
            </a:r>
            <a:r>
              <a:rPr lang="en-US" sz="2200" b="1" dirty="0"/>
              <a:t>originating in the Union </a:t>
            </a:r>
            <a:r>
              <a:rPr lang="en-US" sz="2200" dirty="0"/>
              <a:t>and the total ex-works price of all </a:t>
            </a:r>
            <a:r>
              <a:rPr lang="en-US" sz="2200" b="1" dirty="0"/>
              <a:t>e-powertrain components is at least 50%; </a:t>
            </a:r>
          </a:p>
          <a:p>
            <a:pPr marL="0" indent="0">
              <a:buNone/>
            </a:pPr>
            <a:r>
              <a:rPr lang="en-US" sz="2200" dirty="0"/>
              <a:t>(f) the </a:t>
            </a:r>
            <a:r>
              <a:rPr lang="en-US" sz="2200" b="1" dirty="0"/>
              <a:t>ratio</a:t>
            </a:r>
            <a:r>
              <a:rPr lang="en-US" sz="2200" dirty="0"/>
              <a:t> between the total ex-works price of main electronic systems originating in the Union and the total ex-works price of </a:t>
            </a:r>
            <a:r>
              <a:rPr lang="en-US" sz="2200" b="1" dirty="0"/>
              <a:t>all main electronic systems </a:t>
            </a:r>
            <a:r>
              <a:rPr lang="en-US" sz="2200" dirty="0"/>
              <a:t>is equal to or greater than 50%.</a:t>
            </a:r>
            <a:endParaRPr lang="nl-BE" sz="2200" noProof="0" dirty="0"/>
          </a:p>
        </p:txBody>
      </p:sp>
    </p:spTree>
    <p:extLst>
      <p:ext uri="{BB962C8B-B14F-4D97-AF65-F5344CB8AC3E}">
        <p14:creationId xmlns:p14="http://schemas.microsoft.com/office/powerpoint/2010/main" val="3333137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D298D-A580-DA51-BC2A-69F9F4542C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D2A0E2-C1B2-2BC4-1F4A-05B71FD608FF}"/>
              </a:ext>
            </a:extLst>
          </p:cNvPr>
          <p:cNvSpPr>
            <a:spLocks noGrp="1"/>
          </p:cNvSpPr>
          <p:nvPr>
            <p:ph type="title"/>
          </p:nvPr>
        </p:nvSpPr>
        <p:spPr/>
        <p:txBody>
          <a:bodyPr>
            <a:noAutofit/>
          </a:bodyPr>
          <a:lstStyle/>
          <a:p>
            <a:r>
              <a:rPr lang="nl-BE" sz="2670" noProof="0" dirty="0">
                <a:solidFill>
                  <a:schemeClr val="accent1"/>
                </a:solidFill>
              </a:rPr>
              <a:t>Industrial Accelerator Act Voorstel </a:t>
            </a:r>
          </a:p>
        </p:txBody>
      </p:sp>
      <p:sp>
        <p:nvSpPr>
          <p:cNvPr id="3" name="Tijdelijke aanduiding voor inhoud 2">
            <a:extLst>
              <a:ext uri="{FF2B5EF4-FFF2-40B4-BE49-F238E27FC236}">
                <a16:creationId xmlns:a16="http://schemas.microsoft.com/office/drawing/2014/main" id="{D700B9D2-18A4-3230-78A0-7A8A6FE8B367}"/>
              </a:ext>
            </a:extLst>
          </p:cNvPr>
          <p:cNvSpPr>
            <a:spLocks noGrp="1"/>
          </p:cNvSpPr>
          <p:nvPr>
            <p:ph idx="1"/>
          </p:nvPr>
        </p:nvSpPr>
        <p:spPr/>
        <p:txBody>
          <a:bodyPr/>
          <a:lstStyle/>
          <a:p>
            <a:pPr marL="0" indent="0">
              <a:buNone/>
            </a:pPr>
            <a:r>
              <a:rPr lang="nl-BE" sz="2400" noProof="0" dirty="0"/>
              <a:t>Artikel 7 </a:t>
            </a:r>
          </a:p>
          <a:p>
            <a:pPr marL="0" indent="0">
              <a:buNone/>
            </a:pPr>
            <a:r>
              <a:rPr lang="nl-BE" sz="2400" b="1" noProof="0" dirty="0"/>
              <a:t>EU oorsprong </a:t>
            </a:r>
          </a:p>
          <a:p>
            <a:pPr marL="0" indent="0">
              <a:buNone/>
            </a:pPr>
            <a:r>
              <a:rPr lang="nl-BE" sz="2400" noProof="0" dirty="0"/>
              <a:t>1. In dit hoofdstuk wordt onder “inhoud van Unie-oorsprong” verstaan: inhoud die van oorsprong is uit de Unie.</a:t>
            </a:r>
          </a:p>
          <a:p>
            <a:pPr marL="0" indent="0">
              <a:buNone/>
            </a:pPr>
            <a:r>
              <a:rPr lang="nl-BE" sz="2400" noProof="0" dirty="0"/>
              <a:t>2. De oorsprong van </a:t>
            </a:r>
            <a:r>
              <a:rPr lang="nl-BE" sz="2400" b="1" noProof="0" dirty="0"/>
              <a:t>producten en onderdelen </a:t>
            </a:r>
            <a:r>
              <a:rPr lang="nl-BE" sz="2400" noProof="0" dirty="0"/>
              <a:t>wordt vastgesteld overeenkomstig Verordening (EU) nr. 952/2013 van het Europees Parlement en de Raad.</a:t>
            </a:r>
          </a:p>
        </p:txBody>
      </p:sp>
    </p:spTree>
    <p:extLst>
      <p:ext uri="{BB962C8B-B14F-4D97-AF65-F5344CB8AC3E}">
        <p14:creationId xmlns:p14="http://schemas.microsoft.com/office/powerpoint/2010/main" val="373037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700A1-8A76-4B5E-20A9-3508F7C2B2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92C021-3803-EC0D-0CAB-66AAEC860502}"/>
              </a:ext>
            </a:extLst>
          </p:cNvPr>
          <p:cNvSpPr>
            <a:spLocks noGrp="1"/>
          </p:cNvSpPr>
          <p:nvPr>
            <p:ph type="title"/>
          </p:nvPr>
        </p:nvSpPr>
        <p:spPr/>
        <p:txBody>
          <a:bodyPr>
            <a:noAutofit/>
          </a:bodyPr>
          <a:lstStyle/>
          <a:p>
            <a:r>
              <a:rPr lang="nl-BE" sz="2670" noProof="0" dirty="0">
                <a:solidFill>
                  <a:schemeClr val="accent1"/>
                </a:solidFill>
              </a:rPr>
              <a:t>Industrial Accelerator Act Voorstel</a:t>
            </a:r>
          </a:p>
        </p:txBody>
      </p:sp>
      <p:sp>
        <p:nvSpPr>
          <p:cNvPr id="3" name="Tijdelijke aanduiding voor inhoud 2">
            <a:extLst>
              <a:ext uri="{FF2B5EF4-FFF2-40B4-BE49-F238E27FC236}">
                <a16:creationId xmlns:a16="http://schemas.microsoft.com/office/drawing/2014/main" id="{7C9A899E-5E23-9A93-BF3B-1673C33910DB}"/>
              </a:ext>
            </a:extLst>
          </p:cNvPr>
          <p:cNvSpPr>
            <a:spLocks noGrp="1"/>
          </p:cNvSpPr>
          <p:nvPr>
            <p:ph idx="1"/>
          </p:nvPr>
        </p:nvSpPr>
        <p:spPr>
          <a:xfrm>
            <a:off x="480001" y="877824"/>
            <a:ext cx="11102399" cy="4045256"/>
          </a:xfrm>
        </p:spPr>
        <p:txBody>
          <a:bodyPr/>
          <a:lstStyle/>
          <a:p>
            <a:pPr marL="0" indent="0">
              <a:buNone/>
            </a:pPr>
            <a:r>
              <a:rPr lang="nl-BE" sz="2400" noProof="0" dirty="0"/>
              <a:t>Artikel 8</a:t>
            </a:r>
          </a:p>
          <a:p>
            <a:pPr marL="0" indent="0">
              <a:buNone/>
            </a:pPr>
            <a:r>
              <a:rPr lang="nl-BE" sz="2400" b="1" noProof="0" dirty="0"/>
              <a:t>Inhoud die gelijkwaardig is aan de oorsprong in de Unie bij overheidsopdrachten </a:t>
            </a:r>
          </a:p>
          <a:p>
            <a:pPr marL="0" indent="0">
              <a:buNone/>
            </a:pPr>
            <a:r>
              <a:rPr lang="nl-BE" sz="2400" noProof="0" dirty="0"/>
              <a:t>1. Wat betreft de eisen inzake de oorsprong in de Unie … wordt inhoud van oorsprong uit derde landen waarmee de Unie een overeenkomst heeft gesloten …, of die partij zijn bij de Overeenkomst inzake overheidsopdrachten … geacht van oorsprong in de Unie te zijn. 2. </a:t>
            </a:r>
            <a:r>
              <a:rPr lang="nl-BE" sz="2400" noProof="0" dirty="0">
                <a:solidFill>
                  <a:srgbClr val="FF0000"/>
                </a:solidFill>
              </a:rPr>
              <a:t>De Commissie stelt gedelegeerde handelingen vast … om een derde </a:t>
            </a:r>
            <a:r>
              <a:rPr lang="nl-BE" sz="2400" b="1" u="sng" noProof="0" dirty="0">
                <a:solidFill>
                  <a:srgbClr val="FF0000"/>
                </a:solidFill>
              </a:rPr>
              <a:t>land</a:t>
            </a:r>
            <a:r>
              <a:rPr lang="nl-BE" sz="2400" noProof="0" dirty="0">
                <a:solidFill>
                  <a:srgbClr val="FF0000"/>
                </a:solidFill>
              </a:rPr>
              <a:t> geheel of gedeeltelijk uit te sluiten </a:t>
            </a:r>
            <a:r>
              <a:rPr lang="nl-BE" sz="2400" noProof="0" dirty="0"/>
              <a:t>… van lid 1 op basis van een van de volgende criteria: </a:t>
            </a:r>
          </a:p>
          <a:p>
            <a:pPr marL="0" indent="0">
              <a:buNone/>
            </a:pPr>
            <a:r>
              <a:rPr lang="nl-BE" sz="2400" noProof="0" dirty="0"/>
              <a:t>(a) dat derde land heeft nagelaten nationale behandeling te verlenen met betrekking tot producten of entiteiten uit de Unie in het kader van de in lid 1 bedoelde overeenkomsten met betrekking tot een van de in </a:t>
            </a:r>
            <a:r>
              <a:rPr lang="nl-BE" sz="2400" b="1" noProof="0" dirty="0"/>
              <a:t>bijlage I</a:t>
            </a:r>
            <a:r>
              <a:rPr lang="nl-BE" sz="2400" noProof="0" dirty="0"/>
              <a:t> genoemde sectoren; </a:t>
            </a:r>
          </a:p>
          <a:p>
            <a:pPr marL="0" indent="0">
              <a:buNone/>
            </a:pPr>
            <a:r>
              <a:rPr lang="nl-BE" sz="2400" noProof="0" dirty="0"/>
              <a:t>(b) een dergelijke uitsluiting is gerechtvaardigd om afhankelijkheden of andere ontwikkelingen te voorkomen </a:t>
            </a:r>
            <a:r>
              <a:rPr lang="nl-BE" sz="2400" noProof="0" dirty="0">
                <a:solidFill>
                  <a:srgbClr val="FF0000"/>
                </a:solidFill>
              </a:rPr>
              <a:t>die de voorzieningszekerheid in de Unie voor de betrokken producten in gevaar kunnen brengen</a:t>
            </a:r>
            <a:r>
              <a:rPr lang="nl-BE" sz="2400" noProof="0" dirty="0"/>
              <a:t>; </a:t>
            </a:r>
          </a:p>
          <a:p>
            <a:pPr marL="0" indent="0">
              <a:buNone/>
            </a:pPr>
            <a:r>
              <a:rPr lang="nl-BE" sz="2400" noProof="0" dirty="0"/>
              <a:t>(c) een dergelijke uitsluiting is gerechtvaardigd op grond van een andere uitzondering in de toepasselijke overeenkomst.</a:t>
            </a:r>
          </a:p>
        </p:txBody>
      </p:sp>
    </p:spTree>
    <p:extLst>
      <p:ext uri="{BB962C8B-B14F-4D97-AF65-F5344CB8AC3E}">
        <p14:creationId xmlns:p14="http://schemas.microsoft.com/office/powerpoint/2010/main" val="321924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BCBB8-66E5-8673-61D3-312E0C4B8C3E}"/>
              </a:ext>
            </a:extLst>
          </p:cNvPr>
          <p:cNvSpPr>
            <a:spLocks noGrp="1"/>
          </p:cNvSpPr>
          <p:nvPr>
            <p:ph type="title"/>
          </p:nvPr>
        </p:nvSpPr>
        <p:spPr/>
        <p:txBody>
          <a:bodyPr/>
          <a:lstStyle/>
          <a:p>
            <a:r>
              <a:rPr lang="nl-BE" dirty="0">
                <a:solidFill>
                  <a:schemeClr val="accent1"/>
                </a:solidFill>
              </a:rPr>
              <a:t>Industrial Accelerator Act Voorstel</a:t>
            </a:r>
            <a:endParaRPr lang="nl-BE" dirty="0"/>
          </a:p>
        </p:txBody>
      </p:sp>
      <p:sp>
        <p:nvSpPr>
          <p:cNvPr id="3" name="Tijdelijke aanduiding voor inhoud 2">
            <a:extLst>
              <a:ext uri="{FF2B5EF4-FFF2-40B4-BE49-F238E27FC236}">
                <a16:creationId xmlns:a16="http://schemas.microsoft.com/office/drawing/2014/main" id="{5284C916-8B27-F683-0A2B-104EA1CB54BC}"/>
              </a:ext>
            </a:extLst>
          </p:cNvPr>
          <p:cNvSpPr>
            <a:spLocks noGrp="1"/>
          </p:cNvSpPr>
          <p:nvPr>
            <p:ph idx="1"/>
          </p:nvPr>
        </p:nvSpPr>
        <p:spPr/>
        <p:txBody>
          <a:bodyPr/>
          <a:lstStyle/>
          <a:p>
            <a:r>
              <a:rPr lang="en-US" sz="2200" b="1" dirty="0"/>
              <a:t>Energy-intensive industries: </a:t>
            </a:r>
          </a:p>
          <a:p>
            <a:r>
              <a:rPr lang="en-US" sz="2200" dirty="0"/>
              <a:t>(a) Manufacture of </a:t>
            </a:r>
            <a:r>
              <a:rPr lang="en-US" sz="2200" b="1" dirty="0"/>
              <a:t>paper </a:t>
            </a:r>
            <a:r>
              <a:rPr lang="en-US" sz="2200" dirty="0"/>
              <a:t>and paper products, as classified under NACE Code C17; </a:t>
            </a:r>
          </a:p>
          <a:p>
            <a:r>
              <a:rPr lang="en-US" sz="2200" dirty="0"/>
              <a:t>(b) Manufacture of coke and refined petroleum products, as classified under NACE Code C19; (c) Manufacture of chemicals and chemical products, as classified under NACE Code C20; </a:t>
            </a:r>
          </a:p>
          <a:p>
            <a:r>
              <a:rPr lang="en-US" sz="2200" dirty="0"/>
              <a:t>(d) Manufacture of rubber and plastic products, as classified under NACE Code C22; </a:t>
            </a:r>
          </a:p>
          <a:p>
            <a:r>
              <a:rPr lang="en-US" sz="2200" dirty="0"/>
              <a:t>(e) Manufacture of other non-metallic minerals, as classified under NACE Code C23; </a:t>
            </a:r>
          </a:p>
          <a:p>
            <a:r>
              <a:rPr lang="en-US" sz="2200" dirty="0"/>
              <a:t>(f) Manufacture of basic metals, as classified under NACE Code C24</a:t>
            </a:r>
            <a:endParaRPr lang="nl-BE" sz="2200" dirty="0"/>
          </a:p>
        </p:txBody>
      </p:sp>
    </p:spTree>
    <p:extLst>
      <p:ext uri="{BB962C8B-B14F-4D97-AF65-F5344CB8AC3E}">
        <p14:creationId xmlns:p14="http://schemas.microsoft.com/office/powerpoint/2010/main" val="111993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234DD-490D-A6BD-7619-35A7E1C823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F7DF70-889E-878C-809F-08F1DE22155D}"/>
              </a:ext>
            </a:extLst>
          </p:cNvPr>
          <p:cNvSpPr>
            <a:spLocks noGrp="1"/>
          </p:cNvSpPr>
          <p:nvPr>
            <p:ph type="title"/>
          </p:nvPr>
        </p:nvSpPr>
        <p:spPr/>
        <p:txBody>
          <a:bodyPr>
            <a:noAutofit/>
          </a:bodyPr>
          <a:lstStyle/>
          <a:p>
            <a:r>
              <a:rPr lang="en-US" sz="2670" dirty="0">
                <a:solidFill>
                  <a:schemeClr val="accent1"/>
                </a:solidFill>
              </a:rPr>
              <a:t>Industrial Accelerator Act </a:t>
            </a:r>
            <a:r>
              <a:rPr lang="en-US" sz="2670" dirty="0" err="1">
                <a:solidFill>
                  <a:schemeClr val="accent1"/>
                </a:solidFill>
              </a:rPr>
              <a:t>Voorstel</a:t>
            </a:r>
            <a:r>
              <a:rPr lang="en-US" sz="2670" dirty="0">
                <a:solidFill>
                  <a:schemeClr val="accent1"/>
                </a:solidFill>
              </a:rPr>
              <a:t> </a:t>
            </a:r>
          </a:p>
        </p:txBody>
      </p:sp>
      <p:sp>
        <p:nvSpPr>
          <p:cNvPr id="3" name="Tijdelijke aanduiding voor inhoud 2">
            <a:extLst>
              <a:ext uri="{FF2B5EF4-FFF2-40B4-BE49-F238E27FC236}">
                <a16:creationId xmlns:a16="http://schemas.microsoft.com/office/drawing/2014/main" id="{AE5B4A45-B440-9AC2-5770-2A6F21FF5778}"/>
              </a:ext>
            </a:extLst>
          </p:cNvPr>
          <p:cNvSpPr>
            <a:spLocks noGrp="1"/>
          </p:cNvSpPr>
          <p:nvPr>
            <p:ph idx="1"/>
          </p:nvPr>
        </p:nvSpPr>
        <p:spPr>
          <a:xfrm>
            <a:off x="480001" y="1170260"/>
            <a:ext cx="11102399" cy="3752820"/>
          </a:xfrm>
        </p:spPr>
        <p:txBody>
          <a:bodyPr/>
          <a:lstStyle/>
          <a:p>
            <a:pPr marL="0" indent="0">
              <a:buNone/>
            </a:pPr>
            <a:r>
              <a:rPr lang="en-US" sz="2400" dirty="0"/>
              <a:t>Artikel 11 </a:t>
            </a:r>
            <a:r>
              <a:rPr lang="nl-BE" sz="2400" noProof="0" dirty="0"/>
              <a:t>Overheidsopdrachten  </a:t>
            </a:r>
          </a:p>
          <a:p>
            <a:pPr marL="0" indent="0">
              <a:buNone/>
            </a:pPr>
            <a:r>
              <a:rPr lang="nl-NL" sz="2400" dirty="0"/>
              <a:t>1. Aanbestedende diensten en aanbestedende instanties </a:t>
            </a:r>
            <a:r>
              <a:rPr lang="nl-NL" sz="2400" b="1" dirty="0">
                <a:solidFill>
                  <a:schemeClr val="accent4">
                    <a:lumMod val="75000"/>
                  </a:schemeClr>
                </a:solidFill>
              </a:rPr>
              <a:t>sluiten van deelname </a:t>
            </a:r>
            <a:r>
              <a:rPr lang="nl-NL" sz="2400" dirty="0"/>
              <a:t>aan de in deel I van </a:t>
            </a:r>
            <a:r>
              <a:rPr lang="nl-NL" sz="2400" b="1" dirty="0"/>
              <a:t>bijlage II </a:t>
            </a:r>
            <a:r>
              <a:rPr lang="nl-NL" sz="2400" dirty="0"/>
              <a:t>en deel I van </a:t>
            </a:r>
            <a:r>
              <a:rPr lang="nl-NL" sz="2400" b="1" dirty="0"/>
              <a:t>bijlage III </a:t>
            </a:r>
            <a:r>
              <a:rPr lang="nl-NL" sz="2400" dirty="0"/>
              <a:t>bedoelde aanbestedingsprocedures inschrijvingen </a:t>
            </a:r>
            <a:r>
              <a:rPr lang="nl-NL" sz="2400" b="1" dirty="0">
                <a:solidFill>
                  <a:schemeClr val="accent4">
                    <a:lumMod val="75000"/>
                  </a:schemeClr>
                </a:solidFill>
              </a:rPr>
              <a:t>uit </a:t>
            </a:r>
            <a:r>
              <a:rPr lang="nl-NL" sz="2400" dirty="0"/>
              <a:t>die zijn ingediend door </a:t>
            </a:r>
            <a:r>
              <a:rPr lang="nl-NL" sz="2400" b="1" u="sng" dirty="0">
                <a:solidFill>
                  <a:srgbClr val="002060"/>
                </a:solidFill>
              </a:rPr>
              <a:t>ondernemers </a:t>
            </a:r>
            <a:r>
              <a:rPr lang="nl-NL" sz="2400" dirty="0"/>
              <a:t>die </a:t>
            </a:r>
            <a:r>
              <a:rPr lang="nl-NL" sz="2400" b="1" dirty="0">
                <a:solidFill>
                  <a:schemeClr val="accent4">
                    <a:lumMod val="75000"/>
                  </a:schemeClr>
                </a:solidFill>
              </a:rPr>
              <a:t>eigendom zijn van of onder zeggenschap staan van een entiteit die is gevestigd in derde landen die geen internationale overeenkomst met de Unie hebben gesloten </a:t>
            </a:r>
            <a:r>
              <a:rPr lang="nl-NL" sz="2400" dirty="0"/>
              <a:t>waarin dergelijke toegang wordt gewaarborgd. </a:t>
            </a:r>
          </a:p>
          <a:p>
            <a:pPr marL="0" indent="0">
              <a:buNone/>
            </a:pPr>
            <a:r>
              <a:rPr lang="nl-NL" sz="2400" dirty="0"/>
              <a:t>2. Voor de in deel I van </a:t>
            </a:r>
            <a:r>
              <a:rPr lang="nl-NL" sz="2400" b="1" dirty="0"/>
              <a:t>bijlage II </a:t>
            </a:r>
            <a:r>
              <a:rPr lang="nl-NL" sz="2400" dirty="0"/>
              <a:t>en deel I van </a:t>
            </a:r>
            <a:r>
              <a:rPr lang="nl-NL" sz="2400" b="1" dirty="0"/>
              <a:t>bijlage III </a:t>
            </a:r>
            <a:r>
              <a:rPr lang="nl-NL" sz="2400" dirty="0"/>
              <a:t>bedoelde aanbestedingsprocedures passen aanbestedende diensten en aanbestedende entiteiten de daarin vastgestelde </a:t>
            </a:r>
            <a:r>
              <a:rPr lang="nl-NL" sz="2400" b="1" dirty="0">
                <a:solidFill>
                  <a:schemeClr val="accent4">
                    <a:lumMod val="75000"/>
                  </a:schemeClr>
                </a:solidFill>
              </a:rPr>
              <a:t>oorsprongsvereisten</a:t>
            </a:r>
            <a:r>
              <a:rPr lang="nl-NL" sz="2400" dirty="0"/>
              <a:t> van de Unie en koolstofarme vereisten toe overeenkomstig de artikelen 8 en 10.</a:t>
            </a:r>
            <a:endParaRPr lang="en-US" sz="2400" dirty="0"/>
          </a:p>
        </p:txBody>
      </p:sp>
    </p:spTree>
    <p:extLst>
      <p:ext uri="{BB962C8B-B14F-4D97-AF65-F5344CB8AC3E}">
        <p14:creationId xmlns:p14="http://schemas.microsoft.com/office/powerpoint/2010/main" val="211660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F6A65-0B77-B1EE-FD6F-EFE4493F17BB}"/>
              </a:ext>
            </a:extLst>
          </p:cNvPr>
          <p:cNvSpPr>
            <a:spLocks noGrp="1"/>
          </p:cNvSpPr>
          <p:nvPr>
            <p:ph type="title"/>
          </p:nvPr>
        </p:nvSpPr>
        <p:spPr/>
        <p:txBody>
          <a:bodyPr>
            <a:normAutofit fontScale="90000"/>
          </a:bodyPr>
          <a:lstStyle/>
          <a:p>
            <a:r>
              <a:rPr lang="en-GB" sz="3000" dirty="0" err="1">
                <a:solidFill>
                  <a:srgbClr val="002060"/>
                </a:solidFill>
                <a:latin typeface="Calibri "/>
              </a:rPr>
              <a:t>Hervorming</a:t>
            </a:r>
            <a:r>
              <a:rPr lang="en-GB" sz="3000" dirty="0">
                <a:solidFill>
                  <a:srgbClr val="002060"/>
                </a:solidFill>
                <a:latin typeface="Calibri "/>
              </a:rPr>
              <a:t> </a:t>
            </a:r>
            <a:r>
              <a:rPr lang="en-GB" sz="3000" dirty="0" err="1">
                <a:solidFill>
                  <a:srgbClr val="002060"/>
                </a:solidFill>
                <a:latin typeface="Calibri "/>
              </a:rPr>
              <a:t>aanbestedingsrichtlijnen</a:t>
            </a:r>
            <a:br>
              <a:rPr lang="en-GB" sz="3000" dirty="0">
                <a:solidFill>
                  <a:srgbClr val="002060"/>
                </a:solidFill>
                <a:latin typeface="Calibri "/>
              </a:rPr>
            </a:br>
            <a:br>
              <a:rPr lang="en-GB" dirty="0">
                <a:latin typeface="Calibri "/>
              </a:rPr>
            </a:br>
            <a:endParaRPr lang="en-US" dirty="0"/>
          </a:p>
        </p:txBody>
      </p:sp>
      <p:sp>
        <p:nvSpPr>
          <p:cNvPr id="3" name="Tijdelijke aanduiding voor inhoud 2">
            <a:extLst>
              <a:ext uri="{FF2B5EF4-FFF2-40B4-BE49-F238E27FC236}">
                <a16:creationId xmlns:a16="http://schemas.microsoft.com/office/drawing/2014/main" id="{DE40DE55-C719-5E1A-656B-C6BA705B6F70}"/>
              </a:ext>
            </a:extLst>
          </p:cNvPr>
          <p:cNvSpPr>
            <a:spLocks noGrp="1"/>
          </p:cNvSpPr>
          <p:nvPr>
            <p:ph idx="1"/>
          </p:nvPr>
        </p:nvSpPr>
        <p:spPr/>
        <p:txBody>
          <a:bodyPr/>
          <a:lstStyle/>
          <a:p>
            <a:pPr marL="0" indent="0" algn="just">
              <a:buNone/>
            </a:pPr>
            <a:endParaRPr lang="en-GB" sz="2000" dirty="0">
              <a:latin typeface="Calibri "/>
            </a:endParaRPr>
          </a:p>
          <a:p>
            <a:pPr marL="0" indent="0" algn="just">
              <a:buNone/>
            </a:pPr>
            <a:endParaRPr lang="en-GB" sz="2000" dirty="0">
              <a:latin typeface="Calibri "/>
            </a:endParaRPr>
          </a:p>
          <a:p>
            <a:pPr marL="0" indent="0" algn="just">
              <a:buNone/>
            </a:pPr>
            <a:endParaRPr lang="en-GB" sz="2400" dirty="0">
              <a:latin typeface="Calibri "/>
            </a:endParaRPr>
          </a:p>
          <a:p>
            <a:pPr marL="0" indent="0" algn="just">
              <a:buNone/>
            </a:pPr>
            <a:r>
              <a:rPr lang="nl-BE" sz="2400" noProof="0" dirty="0">
                <a:latin typeface="Calibri "/>
              </a:rPr>
              <a:t>-&gt; Geen algemene ‘Made in Europe’ of ‘</a:t>
            </a:r>
            <a:r>
              <a:rPr lang="nl-BE" sz="2400" noProof="0" dirty="0" err="1">
                <a:latin typeface="Calibri "/>
              </a:rPr>
              <a:t>Buy</a:t>
            </a:r>
            <a:r>
              <a:rPr lang="nl-BE" sz="2400" noProof="0" dirty="0">
                <a:latin typeface="Calibri "/>
              </a:rPr>
              <a:t> European’ eisen</a:t>
            </a:r>
          </a:p>
          <a:p>
            <a:pPr marL="0" indent="0" algn="just">
              <a:buNone/>
            </a:pPr>
            <a:r>
              <a:rPr lang="nl-BE" sz="2400" noProof="0" dirty="0">
                <a:latin typeface="Calibri "/>
              </a:rPr>
              <a:t>-&gt;  Zelfde kwaliteitsstandaarden voor </a:t>
            </a:r>
            <a:r>
              <a:rPr lang="nl-BE" sz="2400" b="1" noProof="0" dirty="0">
                <a:latin typeface="Calibri "/>
              </a:rPr>
              <a:t>alle</a:t>
            </a:r>
            <a:r>
              <a:rPr lang="nl-BE" sz="2400" noProof="0" dirty="0">
                <a:latin typeface="Calibri "/>
              </a:rPr>
              <a:t> producten/diensten </a:t>
            </a:r>
          </a:p>
          <a:p>
            <a:pPr marL="0" indent="0" algn="just">
              <a:buNone/>
            </a:pPr>
            <a:r>
              <a:rPr lang="nl-BE" sz="2400" noProof="0" dirty="0">
                <a:latin typeface="Calibri "/>
              </a:rPr>
              <a:t>-&gt; Geen laagste prijs</a:t>
            </a:r>
          </a:p>
          <a:p>
            <a:endParaRPr lang="en-US" sz="2000" dirty="0"/>
          </a:p>
        </p:txBody>
      </p:sp>
    </p:spTree>
    <p:extLst>
      <p:ext uri="{BB962C8B-B14F-4D97-AF65-F5344CB8AC3E}">
        <p14:creationId xmlns:p14="http://schemas.microsoft.com/office/powerpoint/2010/main" val="4463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3167" y="234261"/>
            <a:ext cx="8552789" cy="2049067"/>
          </a:xfrm>
        </p:spPr>
        <p:txBody>
          <a:bodyPr/>
          <a:lstStyle/>
          <a:p>
            <a:br>
              <a:rPr lang="nl-NL" sz="4267" dirty="0">
                <a:solidFill>
                  <a:schemeClr val="tx1"/>
                </a:solidFill>
              </a:rPr>
            </a:br>
            <a:endParaRPr lang="nl-NL" sz="4267" dirty="0">
              <a:solidFill>
                <a:schemeClr val="tx1"/>
              </a:solidFill>
            </a:endParaRPr>
          </a:p>
        </p:txBody>
      </p:sp>
      <p:sp>
        <p:nvSpPr>
          <p:cNvPr id="3" name="Subtitel 2"/>
          <p:cNvSpPr>
            <a:spLocks noGrp="1"/>
          </p:cNvSpPr>
          <p:nvPr>
            <p:ph type="subTitle" idx="1"/>
          </p:nvPr>
        </p:nvSpPr>
        <p:spPr>
          <a:xfrm>
            <a:off x="513167" y="1603460"/>
            <a:ext cx="8328992" cy="4502517"/>
          </a:xfrm>
        </p:spPr>
        <p:txBody>
          <a:bodyPr/>
          <a:lstStyle/>
          <a:p>
            <a:pPr>
              <a:defRPr/>
            </a:pPr>
            <a:endParaRPr lang="nl-NL" sz="2133" dirty="0"/>
          </a:p>
          <a:p>
            <a:pPr>
              <a:defRPr/>
            </a:pPr>
            <a:endParaRPr lang="nl-NL" sz="2133" dirty="0"/>
          </a:p>
          <a:p>
            <a:pPr>
              <a:defRPr/>
            </a:pPr>
            <a:endParaRPr lang="nl-NL" sz="2133" dirty="0"/>
          </a:p>
          <a:p>
            <a:pPr>
              <a:defRPr/>
            </a:pPr>
            <a:endParaRPr lang="nl-NL" sz="2133" dirty="0"/>
          </a:p>
          <a:p>
            <a:pPr>
              <a:defRPr/>
            </a:pPr>
            <a:endParaRPr lang="nl-NL" sz="2133" dirty="0"/>
          </a:p>
          <a:p>
            <a:pPr>
              <a:defRPr/>
            </a:pPr>
            <a:r>
              <a:rPr lang="nl-NL" sz="2133" b="1" dirty="0"/>
              <a:t>sarah.schoenmaekers@maastrichtuniversity.nl</a:t>
            </a:r>
          </a:p>
        </p:txBody>
      </p:sp>
    </p:spTree>
    <p:extLst>
      <p:ext uri="{BB962C8B-B14F-4D97-AF65-F5344CB8AC3E}">
        <p14:creationId xmlns:p14="http://schemas.microsoft.com/office/powerpoint/2010/main" val="371153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B2C51-E516-ABDE-0A10-DA378B2FAE97}"/>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BB3DEB-45CE-A29E-EE14-8FCD536F9D25}"/>
              </a:ext>
            </a:extLst>
          </p:cNvPr>
          <p:cNvSpPr>
            <a:spLocks noGrp="1"/>
          </p:cNvSpPr>
          <p:nvPr>
            <p:ph idx="1"/>
          </p:nvPr>
        </p:nvSpPr>
        <p:spPr/>
        <p:txBody>
          <a:bodyPr/>
          <a:lstStyle/>
          <a:p>
            <a:r>
              <a:rPr lang="nl-BE" sz="2000" b="1" noProof="0" dirty="0">
                <a:latin typeface="Calibri "/>
              </a:rPr>
              <a:t>Made in Europe 1.0</a:t>
            </a:r>
            <a:r>
              <a:rPr lang="nl-BE" sz="2000" noProof="0" dirty="0">
                <a:latin typeface="Calibri "/>
              </a:rPr>
              <a:t>:</a:t>
            </a:r>
          </a:p>
          <a:p>
            <a:endParaRPr lang="nl-BE" sz="2000" noProof="0" dirty="0">
              <a:latin typeface="Calibri "/>
            </a:endParaRPr>
          </a:p>
          <a:p>
            <a:endParaRPr lang="nl-BE" sz="2000" noProof="0" dirty="0">
              <a:latin typeface="Calibri "/>
            </a:endParaRPr>
          </a:p>
          <a:p>
            <a:endParaRPr lang="nl-BE" sz="2000" noProof="0" dirty="0">
              <a:latin typeface="Calibri "/>
            </a:endParaRPr>
          </a:p>
          <a:p>
            <a:endParaRPr lang="nl-BE" sz="2000" noProof="0" dirty="0">
              <a:latin typeface="Calibri "/>
            </a:endParaRPr>
          </a:p>
          <a:p>
            <a:r>
              <a:rPr lang="nl-BE" sz="2000" b="1" noProof="0" dirty="0">
                <a:latin typeface="Calibri "/>
              </a:rPr>
              <a:t>Made in Europe 2.0:</a:t>
            </a:r>
          </a:p>
          <a:p>
            <a:endParaRPr lang="nl-BE" sz="2000" b="1" noProof="0" dirty="0">
              <a:latin typeface="Calibri "/>
            </a:endParaRPr>
          </a:p>
          <a:p>
            <a:pPr lvl="1"/>
            <a:endParaRPr lang="nl-BE" sz="1467" b="1" noProof="0" dirty="0">
              <a:latin typeface="Calibri "/>
            </a:endParaRPr>
          </a:p>
          <a:p>
            <a:r>
              <a:rPr lang="nl-BE" sz="2000" b="1" noProof="0" dirty="0" err="1">
                <a:latin typeface="Calibri "/>
              </a:rPr>
              <a:t>Buy</a:t>
            </a:r>
            <a:r>
              <a:rPr lang="nl-BE" sz="2000" b="1" noProof="0" dirty="0">
                <a:latin typeface="Calibri "/>
              </a:rPr>
              <a:t> European 1.0:</a:t>
            </a:r>
          </a:p>
          <a:p>
            <a:endParaRPr lang="nl-BE" sz="2000" b="1" noProof="0" dirty="0">
              <a:latin typeface="Calibri "/>
            </a:endParaRPr>
          </a:p>
          <a:p>
            <a:endParaRPr lang="nl-BE" sz="2000" b="1" noProof="0" dirty="0">
              <a:latin typeface="Calibri "/>
            </a:endParaRPr>
          </a:p>
          <a:p>
            <a:endParaRPr lang="nl-BE" sz="2000" b="1" noProof="0" dirty="0">
              <a:latin typeface="Calibri "/>
            </a:endParaRPr>
          </a:p>
          <a:p>
            <a:endParaRPr lang="nl-BE" sz="2000" b="1" noProof="0" dirty="0">
              <a:latin typeface="Calibri "/>
            </a:endParaRPr>
          </a:p>
          <a:p>
            <a:r>
              <a:rPr lang="nl-BE" sz="2000" b="1" noProof="0" dirty="0" err="1">
                <a:latin typeface="Calibri "/>
              </a:rPr>
              <a:t>Buy</a:t>
            </a:r>
            <a:r>
              <a:rPr lang="nl-BE" sz="2000" b="1" noProof="0" dirty="0">
                <a:latin typeface="Calibri "/>
              </a:rPr>
              <a:t> European 2.0:</a:t>
            </a:r>
          </a:p>
          <a:p>
            <a:endParaRPr lang="nl-BE" sz="1867" noProof="0" dirty="0"/>
          </a:p>
        </p:txBody>
      </p:sp>
      <p:sp>
        <p:nvSpPr>
          <p:cNvPr id="6" name="Tekstvak 5">
            <a:extLst>
              <a:ext uri="{FF2B5EF4-FFF2-40B4-BE49-F238E27FC236}">
                <a16:creationId xmlns:a16="http://schemas.microsoft.com/office/drawing/2014/main" id="{AD4A63CC-0172-6618-612B-4494FC534297}"/>
              </a:ext>
            </a:extLst>
          </p:cNvPr>
          <p:cNvSpPr txBox="1"/>
          <p:nvPr/>
        </p:nvSpPr>
        <p:spPr>
          <a:xfrm>
            <a:off x="3047999" y="825469"/>
            <a:ext cx="8395855" cy="5078313"/>
          </a:xfrm>
          <a:prstGeom prst="rect">
            <a:avLst/>
          </a:prstGeom>
          <a:noFill/>
        </p:spPr>
        <p:txBody>
          <a:bodyPr wrap="square">
            <a:spAutoFit/>
          </a:bodyPr>
          <a:lstStyle/>
          <a:p>
            <a:pPr algn="just"/>
            <a:endParaRPr lang="nl-BE" sz="2400" noProof="0" dirty="0">
              <a:latin typeface="Calibri "/>
            </a:endParaRPr>
          </a:p>
          <a:p>
            <a:pPr algn="just"/>
            <a:r>
              <a:rPr lang="nl-BE" sz="2000" noProof="0" dirty="0">
                <a:latin typeface="Calibri "/>
              </a:rPr>
              <a:t>	- oorsprong van goederen/diensten</a:t>
            </a:r>
          </a:p>
          <a:p>
            <a:pPr algn="just"/>
            <a:r>
              <a:rPr lang="nl-BE" sz="2000" noProof="0" dirty="0">
                <a:latin typeface="Calibri "/>
              </a:rPr>
              <a:t>	- </a:t>
            </a:r>
            <a:r>
              <a:rPr lang="nl-BE" sz="2000" b="1" noProof="0" dirty="0">
                <a:latin typeface="Calibri "/>
              </a:rPr>
              <a:t>geen </a:t>
            </a:r>
            <a:r>
              <a:rPr lang="nl-BE" sz="2000" noProof="0" dirty="0">
                <a:latin typeface="Calibri "/>
              </a:rPr>
              <a:t>Europese </a:t>
            </a:r>
            <a:r>
              <a:rPr lang="nl-BE" sz="2000" b="1" noProof="0" dirty="0">
                <a:latin typeface="Calibri "/>
              </a:rPr>
              <a:t>productie</a:t>
            </a:r>
            <a:r>
              <a:rPr lang="nl-BE" sz="2000" noProof="0" dirty="0">
                <a:latin typeface="Calibri "/>
              </a:rPr>
              <a:t>verplichting/productietarget</a:t>
            </a:r>
          </a:p>
          <a:p>
            <a:pPr algn="just"/>
            <a:r>
              <a:rPr lang="nl-BE" sz="2000" noProof="0" dirty="0">
                <a:latin typeface="Calibri "/>
              </a:rPr>
              <a:t>	- informatie voor consumenten</a:t>
            </a:r>
          </a:p>
          <a:p>
            <a:pPr algn="just"/>
            <a:endParaRPr lang="nl-BE" sz="2000" noProof="0" dirty="0">
              <a:latin typeface="Calibri "/>
            </a:endParaRPr>
          </a:p>
          <a:p>
            <a:pPr algn="just"/>
            <a:endParaRPr lang="nl-BE" sz="2000" noProof="0" dirty="0">
              <a:latin typeface="Calibri "/>
            </a:endParaRPr>
          </a:p>
          <a:p>
            <a:pPr lvl="1" algn="just"/>
            <a:r>
              <a:rPr lang="nl-BE" sz="2000" noProof="0" dirty="0">
                <a:latin typeface="Calibri "/>
              </a:rPr>
              <a:t>	- Europese</a:t>
            </a:r>
            <a:r>
              <a:rPr lang="nl-BE" sz="2000" b="1" noProof="0" dirty="0">
                <a:latin typeface="Calibri "/>
              </a:rPr>
              <a:t> productie</a:t>
            </a:r>
            <a:r>
              <a:rPr lang="nl-BE" sz="2000" noProof="0" dirty="0">
                <a:latin typeface="Calibri "/>
              </a:rPr>
              <a:t>verplichting/productietarget</a:t>
            </a:r>
          </a:p>
          <a:p>
            <a:pPr algn="just"/>
            <a:endParaRPr lang="nl-BE" sz="2000" noProof="0" dirty="0">
              <a:latin typeface="Calibri "/>
            </a:endParaRPr>
          </a:p>
          <a:p>
            <a:pPr algn="just"/>
            <a:r>
              <a:rPr lang="nl-BE" sz="2000" noProof="0" dirty="0">
                <a:latin typeface="Calibri "/>
              </a:rPr>
              <a:t>	</a:t>
            </a:r>
          </a:p>
          <a:p>
            <a:pPr algn="just"/>
            <a:r>
              <a:rPr lang="nl-BE" sz="2000" noProof="0" dirty="0">
                <a:latin typeface="Calibri "/>
              </a:rPr>
              <a:t>	- ‘nationaal’ kopen is niet toegestaan </a:t>
            </a:r>
            <a:r>
              <a:rPr lang="nl-BE" sz="2000" b="1" noProof="0" dirty="0">
                <a:solidFill>
                  <a:srgbClr val="00B050"/>
                </a:solidFill>
                <a:latin typeface="Calibri "/>
              </a:rPr>
              <a:t>(EU LS A vs. EU LS B) </a:t>
            </a:r>
          </a:p>
          <a:p>
            <a:pPr algn="just"/>
            <a:r>
              <a:rPr lang="nl-BE" sz="2000" noProof="0" dirty="0">
                <a:latin typeface="Calibri "/>
              </a:rPr>
              <a:t>	- geen verplichting om Europese producten/diensten te </a:t>
            </a:r>
            <a:r>
              <a:rPr lang="nl-BE" sz="2000" b="1" noProof="0" dirty="0">
                <a:latin typeface="Calibri "/>
              </a:rPr>
              <a:t>kopen</a:t>
            </a:r>
            <a:r>
              <a:rPr lang="nl-BE" sz="2000" noProof="0" dirty="0">
                <a:latin typeface="Calibri "/>
              </a:rPr>
              <a:t> bij</a:t>
            </a:r>
            <a:br>
              <a:rPr lang="nl-BE" sz="2000" noProof="0" dirty="0">
                <a:latin typeface="Calibri "/>
              </a:rPr>
            </a:br>
            <a:r>
              <a:rPr lang="nl-BE" sz="2000" noProof="0" dirty="0">
                <a:latin typeface="Calibri "/>
              </a:rPr>
              <a:t>	   aanbestedingen </a:t>
            </a:r>
            <a:r>
              <a:rPr lang="nl-BE" sz="2000" b="1" noProof="0" dirty="0">
                <a:solidFill>
                  <a:schemeClr val="accent4">
                    <a:lumMod val="75000"/>
                  </a:schemeClr>
                </a:solidFill>
                <a:latin typeface="Calibri "/>
              </a:rPr>
              <a:t>(EU </a:t>
            </a:r>
            <a:r>
              <a:rPr lang="nl-BE" sz="2000" b="1" noProof="0" dirty="0" err="1">
                <a:solidFill>
                  <a:schemeClr val="accent4">
                    <a:lumMod val="75000"/>
                  </a:schemeClr>
                </a:solidFill>
                <a:latin typeface="Calibri "/>
              </a:rPr>
              <a:t>vs</a:t>
            </a:r>
            <a:r>
              <a:rPr lang="nl-BE" sz="2000" b="1" noProof="0" dirty="0">
                <a:solidFill>
                  <a:schemeClr val="accent4">
                    <a:lumMod val="75000"/>
                  </a:schemeClr>
                </a:solidFill>
                <a:latin typeface="Calibri "/>
              </a:rPr>
              <a:t> 3</a:t>
            </a:r>
            <a:r>
              <a:rPr lang="nl-BE" sz="2000" b="1" baseline="30000" noProof="0" dirty="0">
                <a:solidFill>
                  <a:schemeClr val="accent4">
                    <a:lumMod val="75000"/>
                  </a:schemeClr>
                </a:solidFill>
                <a:latin typeface="Calibri "/>
              </a:rPr>
              <a:t> de </a:t>
            </a:r>
            <a:r>
              <a:rPr lang="nl-BE" sz="2000" b="1" noProof="0" dirty="0">
                <a:solidFill>
                  <a:schemeClr val="accent4">
                    <a:lumMod val="75000"/>
                  </a:schemeClr>
                </a:solidFill>
                <a:latin typeface="Calibri "/>
              </a:rPr>
              <a:t>landen)</a:t>
            </a:r>
          </a:p>
          <a:p>
            <a:pPr algn="just"/>
            <a:endParaRPr lang="nl-BE" sz="2000" noProof="0" dirty="0">
              <a:latin typeface="Calibri "/>
            </a:endParaRPr>
          </a:p>
          <a:p>
            <a:pPr algn="just"/>
            <a:r>
              <a:rPr lang="nl-BE" sz="2000" noProof="0" dirty="0">
                <a:latin typeface="Calibri "/>
              </a:rPr>
              <a:t>	 	</a:t>
            </a:r>
          </a:p>
          <a:p>
            <a:r>
              <a:rPr lang="nl-BE" sz="2000" noProof="0" dirty="0">
                <a:latin typeface="Calibri "/>
              </a:rPr>
              <a:t>	- </a:t>
            </a:r>
            <a:r>
              <a:rPr lang="nl-BE" sz="2000" b="1" noProof="0" dirty="0">
                <a:latin typeface="Calibri "/>
              </a:rPr>
              <a:t>verplichting </a:t>
            </a:r>
            <a:r>
              <a:rPr lang="nl-BE" sz="2000" noProof="0" dirty="0">
                <a:latin typeface="Calibri "/>
              </a:rPr>
              <a:t>om Europese producten/diensten te </a:t>
            </a:r>
            <a:r>
              <a:rPr lang="nl-BE" sz="2000" b="1" noProof="0" dirty="0">
                <a:latin typeface="Calibri "/>
              </a:rPr>
              <a:t>kopen</a:t>
            </a:r>
            <a:r>
              <a:rPr lang="nl-BE" sz="2000" noProof="0" dirty="0">
                <a:latin typeface="Calibri "/>
              </a:rPr>
              <a:t>/bevoordelen</a:t>
            </a:r>
            <a:br>
              <a:rPr lang="nl-BE" sz="2000" noProof="0" dirty="0">
                <a:latin typeface="Calibri "/>
              </a:rPr>
            </a:br>
            <a:r>
              <a:rPr lang="nl-BE" sz="2000" noProof="0" dirty="0">
                <a:latin typeface="Calibri "/>
              </a:rPr>
              <a:t>	  bij aanbestedingen </a:t>
            </a:r>
            <a:r>
              <a:rPr lang="nl-BE" sz="2000" b="1" noProof="0" dirty="0">
                <a:solidFill>
                  <a:schemeClr val="accent4">
                    <a:lumMod val="75000"/>
                  </a:schemeClr>
                </a:solidFill>
                <a:latin typeface="Calibri "/>
              </a:rPr>
              <a:t>(EU </a:t>
            </a:r>
            <a:r>
              <a:rPr lang="nl-BE" sz="2000" b="1" noProof="0" dirty="0" err="1">
                <a:solidFill>
                  <a:schemeClr val="accent4">
                    <a:lumMod val="75000"/>
                  </a:schemeClr>
                </a:solidFill>
                <a:latin typeface="Calibri "/>
              </a:rPr>
              <a:t>vs</a:t>
            </a:r>
            <a:r>
              <a:rPr lang="nl-BE" sz="2000" b="1" noProof="0" dirty="0">
                <a:solidFill>
                  <a:schemeClr val="accent4">
                    <a:lumMod val="75000"/>
                  </a:schemeClr>
                </a:solidFill>
                <a:latin typeface="Calibri "/>
              </a:rPr>
              <a:t> 3</a:t>
            </a:r>
            <a:r>
              <a:rPr lang="nl-BE" sz="2000" b="1" baseline="30000" noProof="0" dirty="0">
                <a:solidFill>
                  <a:schemeClr val="accent4">
                    <a:lumMod val="75000"/>
                  </a:schemeClr>
                </a:solidFill>
                <a:latin typeface="Calibri "/>
              </a:rPr>
              <a:t> de </a:t>
            </a:r>
            <a:r>
              <a:rPr lang="nl-BE" sz="2000" b="1" noProof="0" dirty="0">
                <a:solidFill>
                  <a:schemeClr val="accent4">
                    <a:lumMod val="75000"/>
                  </a:schemeClr>
                </a:solidFill>
                <a:latin typeface="Calibri "/>
              </a:rPr>
              <a:t>landen)</a:t>
            </a:r>
          </a:p>
        </p:txBody>
      </p:sp>
    </p:spTree>
    <p:extLst>
      <p:ext uri="{BB962C8B-B14F-4D97-AF65-F5344CB8AC3E}">
        <p14:creationId xmlns:p14="http://schemas.microsoft.com/office/powerpoint/2010/main" val="360415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617F332-3811-EC36-308A-701CB0762E71}"/>
              </a:ext>
            </a:extLst>
          </p:cNvPr>
          <p:cNvSpPr>
            <a:spLocks noGrp="1"/>
          </p:cNvSpPr>
          <p:nvPr>
            <p:ph idx="1"/>
          </p:nvPr>
        </p:nvSpPr>
        <p:spPr>
          <a:xfrm>
            <a:off x="425137" y="665064"/>
            <a:ext cx="11102399" cy="4729896"/>
          </a:xfrm>
        </p:spPr>
        <p:txBody>
          <a:bodyPr/>
          <a:lstStyle/>
          <a:p>
            <a:pPr marL="0" indent="0" algn="just">
              <a:buNone/>
            </a:pPr>
            <a:r>
              <a:rPr lang="nl-BE" sz="2670" b="1" noProof="0" dirty="0">
                <a:latin typeface="Calibri "/>
              </a:rPr>
              <a:t>Made in Europe 1.0</a:t>
            </a:r>
            <a:endParaRPr lang="nl-BE" sz="2670" noProof="0" dirty="0">
              <a:latin typeface="Calibri "/>
            </a:endParaRPr>
          </a:p>
          <a:p>
            <a:pPr marL="0" indent="0" algn="just">
              <a:buNone/>
            </a:pPr>
            <a:endParaRPr lang="nl-BE" sz="2670" noProof="0" dirty="0">
              <a:latin typeface="Calibri "/>
            </a:endParaRPr>
          </a:p>
          <a:p>
            <a:pPr marL="0" indent="0" algn="just">
              <a:buNone/>
            </a:pPr>
            <a:r>
              <a:rPr lang="nl-BE" sz="2000" noProof="0" dirty="0">
                <a:latin typeface="Calibri "/>
              </a:rPr>
              <a:t>Regels over de oorsprong van een goed/dienst</a:t>
            </a:r>
          </a:p>
          <a:p>
            <a:pPr marL="0" indent="0" algn="just">
              <a:buNone/>
            </a:pPr>
            <a:r>
              <a:rPr lang="nl-BE" sz="2000" noProof="0" dirty="0">
                <a:latin typeface="Calibri "/>
              </a:rPr>
              <a:t>		</a:t>
            </a:r>
          </a:p>
          <a:p>
            <a:pPr marL="0" indent="0">
              <a:buNone/>
            </a:pPr>
            <a:r>
              <a:rPr lang="nl-BE" sz="1870" b="1" noProof="0" dirty="0"/>
              <a:t>Hoe deze oorsprong bepalen? </a:t>
            </a:r>
          </a:p>
          <a:p>
            <a:pPr marL="0" indent="0">
              <a:buNone/>
            </a:pPr>
            <a:endParaRPr lang="nl-BE" sz="1870" noProof="0" dirty="0"/>
          </a:p>
          <a:p>
            <a:pPr marL="0" indent="0">
              <a:buNone/>
            </a:pPr>
            <a:r>
              <a:rPr lang="nl-BE" sz="1867" noProof="0" dirty="0"/>
              <a:t>       		- Goederen:		- Verordening tot vaststelling van het douanewetboek:	</a:t>
            </a:r>
          </a:p>
          <a:p>
            <a:pPr marL="0" indent="0">
              <a:buNone/>
            </a:pPr>
            <a:r>
              <a:rPr lang="nl-BE" sz="1867" b="1" noProof="0" dirty="0"/>
              <a:t>					  </a:t>
            </a:r>
            <a:r>
              <a:rPr lang="nl-BE" sz="1867" b="1" dirty="0"/>
              <a:t>1. </a:t>
            </a:r>
            <a:r>
              <a:rPr lang="nl-BE" sz="1867" b="1" noProof="0" dirty="0"/>
              <a:t>EU</a:t>
            </a:r>
            <a:r>
              <a:rPr lang="nl-BE" sz="1867" noProof="0" dirty="0"/>
              <a:t> goederen </a:t>
            </a:r>
            <a:r>
              <a:rPr lang="nl-BE" sz="1867" noProof="0" dirty="0" err="1"/>
              <a:t>vs</a:t>
            </a:r>
            <a:r>
              <a:rPr lang="nl-BE" sz="1867" noProof="0" dirty="0"/>
              <a:t> </a:t>
            </a:r>
            <a:r>
              <a:rPr lang="nl-BE" sz="1867" b="1" noProof="0" dirty="0"/>
              <a:t>non-EU</a:t>
            </a:r>
            <a:r>
              <a:rPr lang="nl-BE" sz="1867" noProof="0" dirty="0"/>
              <a:t> goederen</a:t>
            </a:r>
          </a:p>
          <a:p>
            <a:pPr marL="0" indent="0">
              <a:buNone/>
            </a:pPr>
            <a:r>
              <a:rPr lang="nl-BE" sz="1867" noProof="0" dirty="0"/>
              <a:t>				 	 </a:t>
            </a:r>
            <a:r>
              <a:rPr lang="nl-BE" sz="1867" b="1" noProof="0" dirty="0"/>
              <a:t>2.</a:t>
            </a:r>
            <a:r>
              <a:rPr lang="nl-BE" sz="1867" noProof="0" dirty="0"/>
              <a:t> </a:t>
            </a:r>
            <a:r>
              <a:rPr lang="nl-BE" sz="1867" b="1" noProof="0" dirty="0"/>
              <a:t>land</a:t>
            </a:r>
            <a:r>
              <a:rPr lang="nl-BE" sz="1867" noProof="0" dirty="0"/>
              <a:t> van oorsprong goederen	</a:t>
            </a:r>
          </a:p>
          <a:p>
            <a:pPr marL="0" indent="0">
              <a:buNone/>
            </a:pPr>
            <a:endParaRPr lang="nl-BE" sz="1867" noProof="0" dirty="0"/>
          </a:p>
          <a:p>
            <a:pPr marL="0" indent="0">
              <a:buNone/>
            </a:pPr>
            <a:r>
              <a:rPr lang="nl-BE" sz="1867" noProof="0" dirty="0"/>
              <a:t>					- Geen algemene </a:t>
            </a:r>
            <a:r>
              <a:rPr lang="nl-BE" sz="1867" noProof="0" dirty="0" err="1"/>
              <a:t>etikketeringsverplichting</a:t>
            </a:r>
            <a:r>
              <a:rPr lang="nl-BE" sz="1867" noProof="0" dirty="0"/>
              <a:t> </a:t>
            </a:r>
          </a:p>
          <a:p>
            <a:pPr marL="0" indent="0">
              <a:buNone/>
            </a:pPr>
            <a:endParaRPr lang="nl-BE" sz="1867" noProof="0" dirty="0"/>
          </a:p>
          <a:p>
            <a:pPr marL="0" indent="0">
              <a:buNone/>
            </a:pPr>
            <a:r>
              <a:rPr lang="nl-BE" sz="1867" noProof="0" dirty="0"/>
              <a:t>		- Diensten: 		- GATS</a:t>
            </a:r>
            <a:endParaRPr lang="nl-BE" sz="1867" dirty="0"/>
          </a:p>
          <a:p>
            <a:pPr marL="0" indent="0">
              <a:buNone/>
            </a:pPr>
            <a:r>
              <a:rPr lang="nl-BE" sz="1867" noProof="0" dirty="0"/>
              <a:t>					- zie ook Bijlage II Verordening betreffende de bescherming tegen economische 	</a:t>
            </a:r>
            <a:br>
              <a:rPr lang="nl-BE" sz="1867" noProof="0" dirty="0"/>
            </a:br>
            <a:r>
              <a:rPr lang="nl-BE" sz="1867" noProof="0" dirty="0"/>
              <a:t>  		 			  dwang door derde landen</a:t>
            </a:r>
          </a:p>
          <a:p>
            <a:pPr marL="0" indent="0">
              <a:buNone/>
            </a:pPr>
            <a:endParaRPr lang="nl-BE" sz="1867" dirty="0"/>
          </a:p>
          <a:p>
            <a:pPr marL="0" indent="0">
              <a:buNone/>
            </a:pPr>
            <a:r>
              <a:rPr lang="nl-BE" sz="1867" noProof="0" dirty="0"/>
              <a:t>		(- Ondernemers:	</a:t>
            </a:r>
            <a:r>
              <a:rPr lang="nl-BE" sz="1867" dirty="0"/>
              <a:t>- Art. </a:t>
            </a:r>
            <a:r>
              <a:rPr lang="nl-BE" sz="1867"/>
              <a:t>3 </a:t>
            </a:r>
            <a:r>
              <a:rPr lang="nl-BE" sz="1867" dirty="0"/>
              <a:t>Instrument voor Internationale Overheidsopdrachten)</a:t>
            </a:r>
            <a:r>
              <a:rPr lang="nl-BE" sz="1867" noProof="0" dirty="0"/>
              <a:t>	 	   </a:t>
            </a:r>
          </a:p>
          <a:p>
            <a:pPr marL="0" indent="0">
              <a:buNone/>
            </a:pPr>
            <a:r>
              <a:rPr lang="nl-BE" sz="1867" noProof="0" dirty="0"/>
              <a:t>					</a:t>
            </a:r>
          </a:p>
          <a:p>
            <a:pPr marL="0" indent="0">
              <a:buNone/>
            </a:pPr>
            <a:r>
              <a:rPr lang="nl-BE" sz="1867" noProof="0" dirty="0"/>
              <a:t> 		       </a:t>
            </a:r>
          </a:p>
        </p:txBody>
      </p:sp>
    </p:spTree>
    <p:extLst>
      <p:ext uri="{BB962C8B-B14F-4D97-AF65-F5344CB8AC3E}">
        <p14:creationId xmlns:p14="http://schemas.microsoft.com/office/powerpoint/2010/main" val="295742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97532-53A5-2014-4AFE-202295A7D19E}"/>
              </a:ext>
            </a:extLst>
          </p:cNvPr>
          <p:cNvSpPr>
            <a:spLocks noGrp="1"/>
          </p:cNvSpPr>
          <p:nvPr>
            <p:ph type="title"/>
          </p:nvPr>
        </p:nvSpPr>
        <p:spPr/>
        <p:txBody>
          <a:bodyPr>
            <a:normAutofit/>
          </a:bodyPr>
          <a:lstStyle/>
          <a:p>
            <a:r>
              <a:rPr lang="nl-BE" sz="2667" noProof="0" dirty="0" err="1">
                <a:solidFill>
                  <a:schemeClr val="tx1"/>
                </a:solidFill>
              </a:rPr>
              <a:t>Buy</a:t>
            </a:r>
            <a:r>
              <a:rPr lang="nl-BE" sz="2667" noProof="0" dirty="0">
                <a:solidFill>
                  <a:schemeClr val="tx1"/>
                </a:solidFill>
              </a:rPr>
              <a:t> European 1.0</a:t>
            </a:r>
          </a:p>
        </p:txBody>
      </p:sp>
      <p:sp>
        <p:nvSpPr>
          <p:cNvPr id="3" name="Tijdelijke aanduiding voor inhoud 2">
            <a:extLst>
              <a:ext uri="{FF2B5EF4-FFF2-40B4-BE49-F238E27FC236}">
                <a16:creationId xmlns:a16="http://schemas.microsoft.com/office/drawing/2014/main" id="{DC739110-6DAE-00DF-4693-87C2F438DA29}"/>
              </a:ext>
            </a:extLst>
          </p:cNvPr>
          <p:cNvSpPr>
            <a:spLocks noGrp="1"/>
          </p:cNvSpPr>
          <p:nvPr>
            <p:ph idx="1"/>
          </p:nvPr>
        </p:nvSpPr>
        <p:spPr/>
        <p:txBody>
          <a:bodyPr/>
          <a:lstStyle/>
          <a:p>
            <a:pPr marL="0" indent="0">
              <a:lnSpc>
                <a:spcPct val="120000"/>
              </a:lnSpc>
              <a:buNone/>
            </a:pPr>
            <a:r>
              <a:rPr lang="nl-BE" sz="2400" b="1" noProof="0" dirty="0">
                <a:solidFill>
                  <a:srgbClr val="00B050"/>
                </a:solidFill>
                <a:latin typeface="Calibri" panose="020F0502020204030204" pitchFamily="34" charset="0"/>
                <a:ea typeface="Calibri" panose="020F0502020204030204" pitchFamily="34" charset="0"/>
                <a:cs typeface="Calibri" panose="020F0502020204030204" pitchFamily="34" charset="0"/>
              </a:rPr>
              <a:t>1.) EU Lidstaat A </a:t>
            </a:r>
            <a:r>
              <a:rPr lang="nl-BE" sz="2400" b="1" noProof="0" dirty="0" err="1">
                <a:solidFill>
                  <a:srgbClr val="00B050"/>
                </a:solidFill>
                <a:latin typeface="Calibri" panose="020F0502020204030204" pitchFamily="34" charset="0"/>
                <a:ea typeface="Calibri" panose="020F0502020204030204" pitchFamily="34" charset="0"/>
                <a:cs typeface="Calibri" panose="020F0502020204030204" pitchFamily="34" charset="0"/>
              </a:rPr>
              <a:t>vs</a:t>
            </a:r>
            <a:r>
              <a:rPr lang="nl-BE" sz="2400" b="1" noProof="0" dirty="0">
                <a:solidFill>
                  <a:srgbClr val="00B050"/>
                </a:solidFill>
                <a:latin typeface="Calibri" panose="020F0502020204030204" pitchFamily="34" charset="0"/>
                <a:ea typeface="Calibri" panose="020F0502020204030204" pitchFamily="34" charset="0"/>
                <a:cs typeface="Calibri" panose="020F0502020204030204" pitchFamily="34" charset="0"/>
              </a:rPr>
              <a:t> EU Lidstaat B</a:t>
            </a:r>
          </a:p>
          <a:p>
            <a:pPr marL="0" indent="0">
              <a:lnSpc>
                <a:spcPct val="120000"/>
              </a:lnSpc>
              <a:buNone/>
            </a:pPr>
            <a:endParaRPr lang="nl-BE" sz="2000" b="1" noProof="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pPr>
            <a:r>
              <a:rPr lang="nl-BE" sz="2000" noProof="0" dirty="0">
                <a:latin typeface="Calibri" panose="020F0502020204030204" pitchFamily="34" charset="0"/>
                <a:ea typeface="Calibri" panose="020F0502020204030204" pitchFamily="34" charset="0"/>
                <a:cs typeface="Calibri" panose="020F0502020204030204" pitchFamily="34" charset="0"/>
              </a:rPr>
              <a:t>-&gt; Het is (in principe) verboden voor </a:t>
            </a:r>
            <a:r>
              <a:rPr lang="nl-BE" sz="2000" b="1" noProof="0" dirty="0">
                <a:latin typeface="Calibri" panose="020F0502020204030204" pitchFamily="34" charset="0"/>
                <a:ea typeface="Calibri" panose="020F0502020204030204" pitchFamily="34" charset="0"/>
                <a:cs typeface="Calibri" panose="020F0502020204030204" pitchFamily="34" charset="0"/>
              </a:rPr>
              <a:t>lidstaten </a:t>
            </a:r>
            <a:r>
              <a:rPr lang="nl-BE" sz="2000" noProof="0" dirty="0">
                <a:latin typeface="Calibri" panose="020F0502020204030204" pitchFamily="34" charset="0"/>
                <a:ea typeface="Calibri" panose="020F0502020204030204" pitchFamily="34" charset="0"/>
                <a:cs typeface="Calibri" panose="020F0502020204030204" pitchFamily="34" charset="0"/>
              </a:rPr>
              <a:t>om producten/diensten te hinderen van </a:t>
            </a:r>
            <a:r>
              <a:rPr lang="nl-BE" sz="2000" b="1" noProof="0" dirty="0">
                <a:latin typeface="Calibri" panose="020F0502020204030204" pitchFamily="34" charset="0"/>
                <a:ea typeface="Calibri" panose="020F0502020204030204" pitchFamily="34" charset="0"/>
                <a:cs typeface="Calibri" panose="020F0502020204030204" pitchFamily="34" charset="0"/>
              </a:rPr>
              <a:t>andere lidstaten</a:t>
            </a:r>
          </a:p>
          <a:p>
            <a:pPr marL="0" indent="0">
              <a:lnSpc>
                <a:spcPct val="120000"/>
              </a:lnSpc>
              <a:buNone/>
            </a:pPr>
            <a:r>
              <a:rPr lang="nl-BE" sz="2000" noProof="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20000"/>
              </a:lnSpc>
              <a:buNone/>
            </a:pPr>
            <a:r>
              <a:rPr lang="nl-BE" sz="2000" noProof="0" dirty="0">
                <a:latin typeface="Calibri" panose="020F0502020204030204" pitchFamily="34" charset="0"/>
                <a:ea typeface="Calibri" panose="020F0502020204030204" pitchFamily="34" charset="0"/>
                <a:cs typeface="Calibri" panose="020F0502020204030204" pitchFamily="34" charset="0"/>
              </a:rPr>
              <a:t>   Bijvoorbeeld:</a:t>
            </a:r>
            <a:br>
              <a:rPr lang="nl-BE" sz="2000" noProof="0" dirty="0">
                <a:latin typeface="Calibri" panose="020F0502020204030204" pitchFamily="34" charset="0"/>
                <a:ea typeface="Calibri" panose="020F0502020204030204" pitchFamily="34" charset="0"/>
                <a:cs typeface="Calibri" panose="020F0502020204030204" pitchFamily="34" charset="0"/>
              </a:rPr>
            </a:br>
            <a:r>
              <a:rPr lang="nl-BE" sz="2000" noProof="0" dirty="0">
                <a:latin typeface="Calibri" panose="020F0502020204030204" pitchFamily="34" charset="0"/>
                <a:ea typeface="Calibri" panose="020F0502020204030204" pitchFamily="34" charset="0"/>
                <a:cs typeface="Calibri" panose="020F0502020204030204" pitchFamily="34" charset="0"/>
              </a:rPr>
              <a:t>  	- vragen dat goederen oorsprongsetikettering hebben </a:t>
            </a:r>
          </a:p>
          <a:p>
            <a:pPr marL="0" indent="0">
              <a:lnSpc>
                <a:spcPct val="120000"/>
              </a:lnSpc>
              <a:buNone/>
            </a:pPr>
            <a:r>
              <a:rPr lang="nl-BE" sz="2000" b="1" i="1" noProof="0" dirty="0">
                <a:latin typeface="Calibri" panose="020F0502020204030204" pitchFamily="34" charset="0"/>
                <a:ea typeface="Calibri" panose="020F0502020204030204" pitchFamily="34" charset="0"/>
                <a:cs typeface="Calibri" panose="020F0502020204030204" pitchFamily="34" charset="0"/>
              </a:rPr>
              <a:t>   	</a:t>
            </a:r>
            <a:r>
              <a:rPr lang="nl-BE" sz="2000" i="1" noProof="0" dirty="0">
                <a:latin typeface="Calibri" panose="020F0502020204030204" pitchFamily="34" charset="0"/>
                <a:ea typeface="Calibri" panose="020F0502020204030204" pitchFamily="34" charset="0"/>
                <a:cs typeface="Calibri" panose="020F0502020204030204" pitchFamily="34" charset="0"/>
              </a:rPr>
              <a:t>-</a:t>
            </a:r>
            <a:r>
              <a:rPr lang="nl-BE" sz="2000" noProof="0" dirty="0">
                <a:latin typeface="Calibri" panose="020F0502020204030204" pitchFamily="34" charset="0"/>
                <a:ea typeface="Calibri" panose="020F0502020204030204" pitchFamily="34" charset="0"/>
                <a:cs typeface="Calibri" panose="020F0502020204030204" pitchFamily="34" charset="0"/>
              </a:rPr>
              <a:t> bij overheidsopdrachten: </a:t>
            </a:r>
            <a:r>
              <a:rPr lang="nl-BE"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reserveren van opdrachten voor nationale/</a:t>
            </a:r>
            <a:r>
              <a:rPr lang="nl-BE" sz="2000" noProof="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locale</a:t>
            </a:r>
            <a:r>
              <a:rPr lang="nl-BE"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ondernemingen of</a:t>
            </a:r>
            <a:br>
              <a:rPr lang="nl-BE"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br>
            <a:r>
              <a:rPr lang="nl-BE"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verplichtingen tot het gebruik van nationale materialen </a:t>
            </a:r>
          </a:p>
          <a:p>
            <a:pPr marL="0" indent="0">
              <a:lnSpc>
                <a:spcPct val="120000"/>
              </a:lnSpc>
              <a:buNone/>
            </a:pPr>
            <a:endParaRPr lang="nl-BE"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pPr>
            <a:r>
              <a:rPr lang="nl-BE" sz="2000" noProof="0" dirty="0">
                <a:latin typeface="Calibri" panose="020F0502020204030204" pitchFamily="34" charset="0"/>
                <a:ea typeface="Calibri" panose="020F0502020204030204" pitchFamily="34" charset="0"/>
                <a:cs typeface="Calibri" panose="020F0502020204030204" pitchFamily="34" charset="0"/>
              </a:rPr>
              <a:t>    tenzij </a:t>
            </a:r>
            <a:r>
              <a:rPr lang="nl-BE" sz="2000" noProof="0" dirty="0" err="1">
                <a:latin typeface="Calibri" panose="020F0502020204030204" pitchFamily="34" charset="0"/>
                <a:ea typeface="Calibri" panose="020F0502020204030204" pitchFamily="34" charset="0"/>
                <a:cs typeface="Calibri" panose="020F0502020204030204" pitchFamily="34" charset="0"/>
              </a:rPr>
              <a:t>rechtsvaardigingsgrond</a:t>
            </a:r>
            <a:r>
              <a:rPr lang="nl-BE" sz="2000" noProof="0" dirty="0">
                <a:latin typeface="Calibri" panose="020F0502020204030204" pitchFamily="34" charset="0"/>
                <a:ea typeface="Calibri" panose="020F0502020204030204" pitchFamily="34" charset="0"/>
                <a:cs typeface="Calibri" panose="020F0502020204030204" pitchFamily="34" charset="0"/>
              </a:rPr>
              <a:t> (publieke gezondheid, milieu en sociale overwegingen, …)</a:t>
            </a:r>
          </a:p>
          <a:p>
            <a:pPr marL="0" indent="0">
              <a:buNone/>
            </a:pPr>
            <a:r>
              <a:rPr lang="nl-BE" sz="2000" noProof="0" dirty="0">
                <a:latin typeface="Calibri" panose="020F0502020204030204" pitchFamily="34" charset="0"/>
                <a:ea typeface="Calibri" panose="020F0502020204030204" pitchFamily="34" charset="0"/>
                <a:cs typeface="Calibri" panose="020F0502020204030204" pitchFamily="34" charset="0"/>
              </a:rPr>
              <a:t>    geschikt + evenredig </a:t>
            </a:r>
          </a:p>
          <a:p>
            <a:endParaRPr lang="nl-BE" noProof="0" dirty="0"/>
          </a:p>
        </p:txBody>
      </p:sp>
    </p:spTree>
    <p:extLst>
      <p:ext uri="{BB962C8B-B14F-4D97-AF65-F5344CB8AC3E}">
        <p14:creationId xmlns:p14="http://schemas.microsoft.com/office/powerpoint/2010/main" val="362535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013CD-CE3C-7C61-613A-565B77BDD1FA}"/>
              </a:ext>
            </a:extLst>
          </p:cNvPr>
          <p:cNvSpPr>
            <a:spLocks noGrp="1"/>
          </p:cNvSpPr>
          <p:nvPr>
            <p:ph type="title"/>
          </p:nvPr>
        </p:nvSpPr>
        <p:spPr/>
        <p:txBody>
          <a:bodyPr>
            <a:normAutofit/>
          </a:bodyPr>
          <a:lstStyle/>
          <a:p>
            <a:r>
              <a:rPr lang="nl-BE" sz="2667" noProof="0" dirty="0" err="1">
                <a:solidFill>
                  <a:schemeClr val="tx1"/>
                </a:solidFill>
              </a:rPr>
              <a:t>Buy</a:t>
            </a:r>
            <a:r>
              <a:rPr lang="nl-BE" sz="2667" noProof="0" dirty="0">
                <a:solidFill>
                  <a:schemeClr val="tx1"/>
                </a:solidFill>
              </a:rPr>
              <a:t> European 1.0</a:t>
            </a:r>
            <a:endParaRPr lang="nl-BE" sz="2667" noProof="0" dirty="0"/>
          </a:p>
        </p:txBody>
      </p:sp>
      <p:sp>
        <p:nvSpPr>
          <p:cNvPr id="3" name="Tijdelijke aanduiding voor inhoud 2">
            <a:extLst>
              <a:ext uri="{FF2B5EF4-FFF2-40B4-BE49-F238E27FC236}">
                <a16:creationId xmlns:a16="http://schemas.microsoft.com/office/drawing/2014/main" id="{D0C0146A-F15D-A14D-B604-937E33D29955}"/>
              </a:ext>
            </a:extLst>
          </p:cNvPr>
          <p:cNvSpPr>
            <a:spLocks noGrp="1"/>
          </p:cNvSpPr>
          <p:nvPr>
            <p:ph idx="1"/>
          </p:nvPr>
        </p:nvSpPr>
        <p:spPr>
          <a:xfrm>
            <a:off x="480001" y="868219"/>
            <a:ext cx="11102399" cy="3805479"/>
          </a:xfrm>
        </p:spPr>
        <p:txBody>
          <a:bodyPr/>
          <a:lstStyle/>
          <a:p>
            <a:pPr marL="0" indent="0" algn="just">
              <a:buNone/>
            </a:pPr>
            <a:endParaRPr lang="nl-BE" sz="2133" b="1" noProof="0" dirty="0">
              <a:solidFill>
                <a:srgbClr val="7030A0"/>
              </a:solidFill>
              <a:latin typeface="Calibri "/>
            </a:endParaRPr>
          </a:p>
          <a:p>
            <a:pPr marL="0" indent="0" algn="just">
              <a:buNone/>
            </a:pPr>
            <a:r>
              <a:rPr lang="nl-BE" sz="2400" b="1" noProof="0" dirty="0">
                <a:solidFill>
                  <a:schemeClr val="accent4">
                    <a:lumMod val="75000"/>
                  </a:schemeClr>
                </a:solidFill>
                <a:latin typeface="Calibri "/>
              </a:rPr>
              <a:t>2.) EU Lidstaat </a:t>
            </a:r>
            <a:r>
              <a:rPr lang="nl-BE" sz="2400" b="1" noProof="0" dirty="0" err="1">
                <a:solidFill>
                  <a:schemeClr val="accent4">
                    <a:lumMod val="75000"/>
                  </a:schemeClr>
                </a:solidFill>
                <a:latin typeface="Calibri "/>
              </a:rPr>
              <a:t>vs</a:t>
            </a:r>
            <a:r>
              <a:rPr lang="nl-BE" sz="2400" b="1" noProof="0" dirty="0">
                <a:solidFill>
                  <a:schemeClr val="accent4">
                    <a:lumMod val="75000"/>
                  </a:schemeClr>
                </a:solidFill>
                <a:latin typeface="Calibri "/>
              </a:rPr>
              <a:t> 3de landen </a:t>
            </a:r>
          </a:p>
          <a:p>
            <a:pPr marL="0" indent="0" algn="just">
              <a:buNone/>
            </a:pPr>
            <a:endParaRPr lang="nl-BE" sz="2400" b="1" noProof="0" dirty="0">
              <a:solidFill>
                <a:schemeClr val="accent4">
                  <a:lumMod val="75000"/>
                </a:schemeClr>
              </a:solidFill>
              <a:latin typeface="Calibri "/>
            </a:endParaRPr>
          </a:p>
          <a:p>
            <a:pPr marL="0" indent="0" algn="just">
              <a:buNone/>
            </a:pPr>
            <a:r>
              <a:rPr lang="nl-BE" sz="2133" b="1" noProof="0" dirty="0">
                <a:solidFill>
                  <a:schemeClr val="accent6">
                    <a:lumMod val="50000"/>
                  </a:schemeClr>
                </a:solidFill>
                <a:latin typeface="Calibri "/>
              </a:rPr>
              <a:t>Toegang </a:t>
            </a:r>
            <a:r>
              <a:rPr lang="nl-BE" sz="2133" noProof="0" dirty="0">
                <a:solidFill>
                  <a:schemeClr val="accent6">
                    <a:lumMod val="50000"/>
                  </a:schemeClr>
                </a:solidFill>
                <a:latin typeface="Calibri "/>
              </a:rPr>
              <a:t>van ondernemers/goederen/diensten uit 3de landen tot de Europese aanbestedingsmarkt </a:t>
            </a:r>
            <a:r>
              <a:rPr lang="nl-BE" sz="2133" noProof="0" dirty="0">
                <a:latin typeface="Calibri "/>
              </a:rPr>
              <a:t> </a:t>
            </a:r>
          </a:p>
          <a:p>
            <a:pPr marL="0" indent="0" algn="just">
              <a:buNone/>
            </a:pPr>
            <a:endParaRPr lang="nl-BE" sz="2133" noProof="0" dirty="0">
              <a:latin typeface="Calibri "/>
            </a:endParaRPr>
          </a:p>
          <a:p>
            <a:pPr marL="0" indent="0" algn="just">
              <a:buNone/>
            </a:pPr>
            <a:r>
              <a:rPr lang="nl-BE" sz="2133" noProof="0" dirty="0">
                <a:latin typeface="Calibri "/>
              </a:rPr>
              <a:t>EU Aanbestedingsrichtlijn: </a:t>
            </a:r>
          </a:p>
          <a:p>
            <a:pPr marL="0" indent="0" algn="just">
              <a:buNone/>
            </a:pPr>
            <a:r>
              <a:rPr lang="nl-BE" sz="2200" i="1" noProof="0" dirty="0"/>
              <a:t>“Voor zover … de GPA-overeenkomst inzake overheidsopdrachten en de andere internationale overeenkomsten waardoor de Unie gebonden is, van toepassing zijn, geven aanbestedende diensten aan werken, leveringen, diensten en ondernemers van de ondertekenende partijen van deze overeenkomsten </a:t>
            </a:r>
            <a:r>
              <a:rPr lang="nl-BE" sz="2200" b="1" i="1" noProof="0" dirty="0"/>
              <a:t>geen minder gunstige behandeling </a:t>
            </a:r>
            <a:r>
              <a:rPr lang="nl-BE" sz="2200" i="1" noProof="0" dirty="0"/>
              <a:t>dan die welke zij aan werken, leveringen, diensten en ondernemers van de Unie geven.” </a:t>
            </a:r>
            <a:r>
              <a:rPr lang="nl-BE" sz="2200" b="1" u="sng" noProof="0" dirty="0"/>
              <a:t>= </a:t>
            </a:r>
            <a:r>
              <a:rPr lang="nl-BE" sz="2200" b="1" u="sng" noProof="0" dirty="0" err="1"/>
              <a:t>covered</a:t>
            </a:r>
            <a:r>
              <a:rPr lang="nl-BE" sz="2200" b="1" u="sng" noProof="0" dirty="0"/>
              <a:t> </a:t>
            </a:r>
            <a:r>
              <a:rPr lang="nl-BE" sz="2200" b="1" u="sng" noProof="0" dirty="0" err="1"/>
              <a:t>countries</a:t>
            </a:r>
            <a:endParaRPr lang="nl-BE" sz="2200" b="1" i="1" u="sng" noProof="0" dirty="0">
              <a:solidFill>
                <a:schemeClr val="accent6">
                  <a:lumMod val="50000"/>
                </a:schemeClr>
              </a:solidFill>
              <a:latin typeface="Calibri "/>
            </a:endParaRPr>
          </a:p>
          <a:p>
            <a:pPr marL="0" indent="0" algn="just">
              <a:buNone/>
            </a:pPr>
            <a:endParaRPr lang="nl-BE" sz="2200" b="1" i="1" u="sng" noProof="0" dirty="0">
              <a:solidFill>
                <a:schemeClr val="accent6">
                  <a:lumMod val="50000"/>
                </a:schemeClr>
              </a:solidFill>
              <a:latin typeface="Calibri "/>
            </a:endParaRPr>
          </a:p>
          <a:p>
            <a:pPr marL="0" indent="0" algn="just">
              <a:buNone/>
            </a:pPr>
            <a:r>
              <a:rPr lang="nl-BE" sz="2133" noProof="0" dirty="0">
                <a:latin typeface="Calibri "/>
              </a:rPr>
              <a:t>Uitzonderingen: </a:t>
            </a:r>
          </a:p>
          <a:p>
            <a:pPr marL="0" indent="0" algn="just">
              <a:buNone/>
            </a:pPr>
            <a:r>
              <a:rPr lang="nl-BE" sz="2133" noProof="0" dirty="0">
                <a:latin typeface="Calibri "/>
              </a:rPr>
              <a:t>wapens, munitie, oorlogsmaterialen, …</a:t>
            </a:r>
          </a:p>
        </p:txBody>
      </p:sp>
    </p:spTree>
    <p:extLst>
      <p:ext uri="{BB962C8B-B14F-4D97-AF65-F5344CB8AC3E}">
        <p14:creationId xmlns:p14="http://schemas.microsoft.com/office/powerpoint/2010/main" val="165129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17D05-40AF-3811-EED5-2E85981B8E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2F5250-8274-3F75-64C8-2322875B368C}"/>
              </a:ext>
            </a:extLst>
          </p:cNvPr>
          <p:cNvSpPr>
            <a:spLocks noGrp="1"/>
          </p:cNvSpPr>
          <p:nvPr>
            <p:ph type="title"/>
          </p:nvPr>
        </p:nvSpPr>
        <p:spPr>
          <a:xfrm>
            <a:off x="480001" y="155448"/>
            <a:ext cx="11102399" cy="1014812"/>
          </a:xfrm>
        </p:spPr>
        <p:txBody>
          <a:bodyPr>
            <a:normAutofit/>
          </a:bodyPr>
          <a:lstStyle/>
          <a:p>
            <a:r>
              <a:rPr lang="nl-BE" sz="2667" noProof="0" dirty="0" err="1">
                <a:solidFill>
                  <a:schemeClr val="tx1"/>
                </a:solidFill>
              </a:rPr>
              <a:t>Buy</a:t>
            </a:r>
            <a:r>
              <a:rPr lang="nl-BE" sz="2667" noProof="0" dirty="0">
                <a:solidFill>
                  <a:schemeClr val="tx1"/>
                </a:solidFill>
              </a:rPr>
              <a:t> European 1.0</a:t>
            </a:r>
            <a:endParaRPr lang="nl-BE" sz="2667" noProof="0" dirty="0"/>
          </a:p>
        </p:txBody>
      </p:sp>
      <p:sp>
        <p:nvSpPr>
          <p:cNvPr id="3" name="Tijdelijke aanduiding voor inhoud 2">
            <a:extLst>
              <a:ext uri="{FF2B5EF4-FFF2-40B4-BE49-F238E27FC236}">
                <a16:creationId xmlns:a16="http://schemas.microsoft.com/office/drawing/2014/main" id="{04F8E330-26B2-9566-CB41-EEC1F2DF4086}"/>
              </a:ext>
            </a:extLst>
          </p:cNvPr>
          <p:cNvSpPr>
            <a:spLocks noGrp="1"/>
          </p:cNvSpPr>
          <p:nvPr>
            <p:ph idx="1"/>
          </p:nvPr>
        </p:nvSpPr>
        <p:spPr>
          <a:xfrm>
            <a:off x="370273" y="786384"/>
            <a:ext cx="11102399" cy="3749040"/>
          </a:xfrm>
        </p:spPr>
        <p:txBody>
          <a:bodyPr/>
          <a:lstStyle/>
          <a:p>
            <a:pPr marL="0" indent="0" algn="just">
              <a:buNone/>
            </a:pPr>
            <a:r>
              <a:rPr lang="nl-BE" sz="2400" b="1" i="1" noProof="0" dirty="0" err="1">
                <a:latin typeface="Calibri "/>
              </a:rPr>
              <a:t>Kolin</a:t>
            </a:r>
            <a:r>
              <a:rPr lang="nl-BE" sz="2400" i="1" noProof="0" dirty="0">
                <a:latin typeface="Calibri "/>
              </a:rPr>
              <a:t>,</a:t>
            </a:r>
            <a:r>
              <a:rPr lang="nl-BE" sz="2400" noProof="0" dirty="0">
                <a:latin typeface="Calibri "/>
              </a:rPr>
              <a:t> 22 oktober 2024, ondernemer uit </a:t>
            </a:r>
            <a:r>
              <a:rPr lang="nl-BE" sz="2400" b="1" noProof="0" dirty="0">
                <a:latin typeface="Calibri "/>
              </a:rPr>
              <a:t>non-</a:t>
            </a:r>
            <a:r>
              <a:rPr lang="nl-BE" sz="2400" b="1" noProof="0" dirty="0" err="1">
                <a:latin typeface="Calibri "/>
              </a:rPr>
              <a:t>covered</a:t>
            </a:r>
            <a:r>
              <a:rPr lang="nl-BE" sz="2400" b="1" noProof="0" dirty="0">
                <a:latin typeface="Calibri "/>
              </a:rPr>
              <a:t> country </a:t>
            </a:r>
            <a:r>
              <a:rPr lang="nl-BE" sz="2400" noProof="0" dirty="0">
                <a:latin typeface="Calibri "/>
              </a:rPr>
              <a:t>(Turkije)</a:t>
            </a:r>
            <a:endParaRPr lang="nl-BE" sz="2400" i="1" noProof="0" dirty="0">
              <a:latin typeface="Calibri "/>
            </a:endParaRPr>
          </a:p>
          <a:p>
            <a:pPr marL="0" indent="0" algn="just">
              <a:buNone/>
            </a:pPr>
            <a:r>
              <a:rPr lang="nl-BE" sz="2400" noProof="0" dirty="0">
                <a:latin typeface="Calibri "/>
              </a:rPr>
              <a:t>Nationale wet: </a:t>
            </a:r>
            <a:r>
              <a:rPr lang="nl-BE" sz="2400" b="1" noProof="0" dirty="0">
                <a:solidFill>
                  <a:schemeClr val="accent1"/>
                </a:solidFill>
                <a:latin typeface="Calibri "/>
              </a:rPr>
              <a:t>gelijke behandeling van alle </a:t>
            </a:r>
            <a:r>
              <a:rPr lang="nl-BE" sz="2400" noProof="0" dirty="0">
                <a:latin typeface="Calibri "/>
              </a:rPr>
              <a:t>ondernemers bij aanbestedingen</a:t>
            </a:r>
            <a:endParaRPr lang="nl-BE" sz="2400" b="1" noProof="0" dirty="0">
              <a:solidFill>
                <a:schemeClr val="accent4">
                  <a:lumMod val="75000"/>
                </a:schemeClr>
              </a:solidFill>
              <a:latin typeface="Calibri "/>
            </a:endParaRPr>
          </a:p>
          <a:p>
            <a:pPr marL="0" indent="0" algn="just">
              <a:buNone/>
            </a:pPr>
            <a:endParaRPr lang="nl-BE" sz="2400" noProof="0" dirty="0">
              <a:latin typeface="Calibri "/>
            </a:endParaRPr>
          </a:p>
          <a:p>
            <a:pPr marL="0" indent="0" algn="just">
              <a:buNone/>
            </a:pPr>
            <a:r>
              <a:rPr lang="nl-BE" sz="2400" b="1" noProof="0" dirty="0">
                <a:latin typeface="Calibri "/>
              </a:rPr>
              <a:t>CRRC Qingdao, </a:t>
            </a:r>
            <a:r>
              <a:rPr lang="nl-BE" sz="2400" noProof="0" dirty="0">
                <a:latin typeface="Calibri "/>
              </a:rPr>
              <a:t>13 maart 2025, ondernemer uit </a:t>
            </a:r>
            <a:r>
              <a:rPr lang="nl-BE" sz="2400" b="1" noProof="0" dirty="0">
                <a:latin typeface="Calibri "/>
              </a:rPr>
              <a:t>non-</a:t>
            </a:r>
            <a:r>
              <a:rPr lang="nl-BE" sz="2400" b="1" noProof="0" dirty="0" err="1">
                <a:latin typeface="Calibri "/>
              </a:rPr>
              <a:t>covered</a:t>
            </a:r>
            <a:r>
              <a:rPr lang="nl-BE" sz="2400" b="1" noProof="0" dirty="0">
                <a:latin typeface="Calibri "/>
              </a:rPr>
              <a:t> country </a:t>
            </a:r>
            <a:r>
              <a:rPr lang="nl-BE" sz="2400" noProof="0" dirty="0">
                <a:latin typeface="Calibri "/>
              </a:rPr>
              <a:t>(China)</a:t>
            </a:r>
          </a:p>
          <a:p>
            <a:pPr marL="0" indent="0" algn="just">
              <a:buNone/>
            </a:pPr>
            <a:r>
              <a:rPr lang="nl-BE" sz="2400" noProof="0" dirty="0">
                <a:latin typeface="Calibri "/>
              </a:rPr>
              <a:t>Nationale wet: verplichting om ondernemers uit non-</a:t>
            </a:r>
            <a:r>
              <a:rPr lang="nl-BE" sz="2400" noProof="0" dirty="0" err="1">
                <a:latin typeface="Calibri "/>
              </a:rPr>
              <a:t>covered</a:t>
            </a:r>
            <a:r>
              <a:rPr lang="nl-BE" sz="2400" noProof="0" dirty="0">
                <a:latin typeface="Calibri "/>
              </a:rPr>
              <a:t> country </a:t>
            </a:r>
            <a:r>
              <a:rPr lang="nl-BE" sz="2400" b="1" noProof="0" dirty="0">
                <a:solidFill>
                  <a:schemeClr val="accent1"/>
                </a:solidFill>
                <a:latin typeface="Calibri "/>
              </a:rPr>
              <a:t>uit te sluiten </a:t>
            </a:r>
            <a:r>
              <a:rPr lang="nl-BE" sz="2400" noProof="0" dirty="0">
                <a:latin typeface="Calibri "/>
              </a:rPr>
              <a:t>bij aanbestedingen </a:t>
            </a:r>
          </a:p>
          <a:p>
            <a:pPr marL="0" indent="0" algn="just">
              <a:buNone/>
            </a:pPr>
            <a:endParaRPr lang="nl-BE" sz="2400" noProof="0" dirty="0">
              <a:latin typeface="Calibri "/>
            </a:endParaRPr>
          </a:p>
          <a:p>
            <a:pPr marL="0" indent="0" algn="just">
              <a:buNone/>
            </a:pPr>
            <a:r>
              <a:rPr lang="nl-BE" sz="2400" noProof="0" dirty="0">
                <a:latin typeface="Calibri "/>
              </a:rPr>
              <a:t>Hof van Justitie van de Europese Unie:</a:t>
            </a:r>
          </a:p>
          <a:p>
            <a:pPr marL="0" indent="0" algn="just">
              <a:buNone/>
            </a:pPr>
            <a:r>
              <a:rPr lang="nl-BE" sz="2400" noProof="0" dirty="0">
                <a:latin typeface="Calibri "/>
              </a:rPr>
              <a:t>- EU recht </a:t>
            </a:r>
            <a:r>
              <a:rPr lang="nl-BE" sz="2400" b="1" noProof="0" dirty="0">
                <a:latin typeface="Calibri "/>
              </a:rPr>
              <a:t>sluit </a:t>
            </a:r>
            <a:r>
              <a:rPr lang="nl-BE" sz="2400" noProof="0" dirty="0">
                <a:latin typeface="Calibri "/>
              </a:rPr>
              <a:t>deze ondernemers </a:t>
            </a:r>
            <a:r>
              <a:rPr lang="nl-BE" sz="2400" b="1" noProof="0" dirty="0">
                <a:latin typeface="Calibri "/>
              </a:rPr>
              <a:t>niet expliciet uit van deelname </a:t>
            </a:r>
          </a:p>
          <a:p>
            <a:pPr marL="0" indent="0" algn="just">
              <a:buNone/>
            </a:pPr>
            <a:r>
              <a:rPr lang="nl-BE" sz="2400" noProof="0" dirty="0">
                <a:latin typeface="Calibri "/>
              </a:rPr>
              <a:t>- EU recht geeft deze ondernemers </a:t>
            </a:r>
            <a:r>
              <a:rPr lang="nl-BE" sz="2400" b="1" noProof="0" dirty="0">
                <a:latin typeface="Calibri "/>
              </a:rPr>
              <a:t>geen recht om deel te nemen </a:t>
            </a:r>
          </a:p>
          <a:p>
            <a:pPr marL="0" indent="0" algn="just">
              <a:buNone/>
            </a:pPr>
            <a:r>
              <a:rPr lang="nl-BE" sz="2400" noProof="0" dirty="0">
                <a:latin typeface="Calibri "/>
              </a:rPr>
              <a:t>- ondernemers uit non-</a:t>
            </a:r>
            <a:r>
              <a:rPr lang="nl-BE" sz="2400" noProof="0" dirty="0" err="1">
                <a:latin typeface="Calibri "/>
              </a:rPr>
              <a:t>covered</a:t>
            </a:r>
            <a:r>
              <a:rPr lang="nl-BE" sz="2400" noProof="0" dirty="0">
                <a:latin typeface="Calibri "/>
              </a:rPr>
              <a:t> </a:t>
            </a:r>
            <a:r>
              <a:rPr lang="nl-BE" sz="2400" noProof="0" dirty="0" err="1">
                <a:latin typeface="Calibri "/>
              </a:rPr>
              <a:t>countries</a:t>
            </a:r>
            <a:r>
              <a:rPr lang="nl-BE" sz="2400" noProof="0" dirty="0">
                <a:latin typeface="Calibri "/>
              </a:rPr>
              <a:t> </a:t>
            </a:r>
            <a:r>
              <a:rPr lang="nl-BE" sz="2400" b="1" noProof="0" dirty="0">
                <a:latin typeface="Calibri "/>
              </a:rPr>
              <a:t>kunnen niet eisen om gelijk behandeld te</a:t>
            </a:r>
            <a:br>
              <a:rPr lang="nl-BE" sz="2400" b="1" noProof="0" dirty="0">
                <a:latin typeface="Calibri "/>
              </a:rPr>
            </a:br>
            <a:r>
              <a:rPr lang="nl-BE" sz="2400" b="1" noProof="0" dirty="0">
                <a:latin typeface="Calibri "/>
              </a:rPr>
              <a:t>    worden </a:t>
            </a:r>
          </a:p>
          <a:p>
            <a:pPr marL="0" indent="0" algn="just">
              <a:buNone/>
            </a:pPr>
            <a:r>
              <a:rPr lang="nl-BE" sz="2400" noProof="0" dirty="0">
                <a:latin typeface="Calibri "/>
              </a:rPr>
              <a:t>- schending van de exclusieve bevoegdheid van de EU  </a:t>
            </a:r>
          </a:p>
          <a:p>
            <a:pPr marL="0" indent="0" algn="just">
              <a:lnSpc>
                <a:spcPct val="120000"/>
              </a:lnSpc>
              <a:buNone/>
            </a:pPr>
            <a:r>
              <a:rPr lang="nl-BE" sz="2400" i="1" noProof="0" dirty="0">
                <a:latin typeface="Calibri "/>
              </a:rPr>
              <a:t>- </a:t>
            </a:r>
            <a:r>
              <a:rPr lang="nl-BE" sz="2400" noProof="0" dirty="0">
                <a:latin typeface="Calibri "/>
              </a:rPr>
              <a:t>EU heeft geen maatregelen genomen -&gt; aanbestedende diensten (niet lidstaten)</a:t>
            </a:r>
            <a:br>
              <a:rPr lang="nl-BE" sz="2400" noProof="0" dirty="0">
                <a:latin typeface="Calibri "/>
              </a:rPr>
            </a:br>
            <a:r>
              <a:rPr lang="nl-BE" sz="2400" noProof="0" dirty="0">
                <a:latin typeface="Calibri "/>
              </a:rPr>
              <a:t>   moeten op individuele basis beslissen </a:t>
            </a:r>
            <a:endParaRPr lang="nl-BE" sz="2400" noProof="0" dirty="0"/>
          </a:p>
        </p:txBody>
      </p:sp>
    </p:spTree>
    <p:extLst>
      <p:ext uri="{BB962C8B-B14F-4D97-AF65-F5344CB8AC3E}">
        <p14:creationId xmlns:p14="http://schemas.microsoft.com/office/powerpoint/2010/main" val="414103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0B108-14D3-78E7-6BF3-3993681703E0}"/>
              </a:ext>
            </a:extLst>
          </p:cNvPr>
          <p:cNvSpPr>
            <a:spLocks noGrp="1"/>
          </p:cNvSpPr>
          <p:nvPr>
            <p:ph type="title"/>
          </p:nvPr>
        </p:nvSpPr>
        <p:spPr>
          <a:xfrm>
            <a:off x="480001" y="441692"/>
            <a:ext cx="11102399" cy="756000"/>
          </a:xfrm>
        </p:spPr>
        <p:txBody>
          <a:bodyPr>
            <a:normAutofit/>
          </a:bodyPr>
          <a:lstStyle/>
          <a:p>
            <a:r>
              <a:rPr lang="nl-BE" sz="2667" noProof="0" dirty="0" err="1">
                <a:solidFill>
                  <a:schemeClr val="tx1"/>
                </a:solidFill>
              </a:rPr>
              <a:t>Buy</a:t>
            </a:r>
            <a:r>
              <a:rPr lang="nl-BE" sz="2667" noProof="0" dirty="0">
                <a:solidFill>
                  <a:schemeClr val="tx1"/>
                </a:solidFill>
              </a:rPr>
              <a:t> European 1.0 </a:t>
            </a:r>
            <a:endParaRPr lang="nl-BE" sz="2667" noProof="0" dirty="0"/>
          </a:p>
        </p:txBody>
      </p:sp>
      <p:sp>
        <p:nvSpPr>
          <p:cNvPr id="3" name="Tijdelijke aanduiding voor inhoud 2">
            <a:extLst>
              <a:ext uri="{FF2B5EF4-FFF2-40B4-BE49-F238E27FC236}">
                <a16:creationId xmlns:a16="http://schemas.microsoft.com/office/drawing/2014/main" id="{43ABB8D0-8344-A46E-3C2A-FE60CCF3AC1B}"/>
              </a:ext>
            </a:extLst>
          </p:cNvPr>
          <p:cNvSpPr>
            <a:spLocks noGrp="1"/>
          </p:cNvSpPr>
          <p:nvPr>
            <p:ph idx="1"/>
          </p:nvPr>
        </p:nvSpPr>
        <p:spPr/>
        <p:txBody>
          <a:bodyPr/>
          <a:lstStyle/>
          <a:p>
            <a:pPr marL="0" indent="0" algn="just">
              <a:buNone/>
            </a:pPr>
            <a:r>
              <a:rPr lang="nl-BE" sz="2400" noProof="0" dirty="0">
                <a:latin typeface="Calibri "/>
              </a:rPr>
              <a:t>Richtlijn nutssectoren:</a:t>
            </a:r>
          </a:p>
          <a:p>
            <a:pPr marL="0" indent="0" algn="just">
              <a:buNone/>
            </a:pPr>
            <a:endParaRPr lang="nl-BE" sz="2400" noProof="0" dirty="0">
              <a:latin typeface="Calibri "/>
            </a:endParaRPr>
          </a:p>
          <a:p>
            <a:pPr marL="0" indent="0" algn="just">
              <a:buNone/>
            </a:pPr>
            <a:r>
              <a:rPr lang="nl-BE" sz="2400" noProof="0" dirty="0">
                <a:latin typeface="Calibri "/>
              </a:rPr>
              <a:t>“</a:t>
            </a:r>
            <a:r>
              <a:rPr lang="nl-BE" sz="2400" noProof="0" dirty="0"/>
              <a:t>Iedere inschrijving die wordt ingediend met het oog op de gunning van een opdracht voor leveringen, </a:t>
            </a:r>
            <a:r>
              <a:rPr lang="nl-BE" sz="2400" b="1" noProof="0" dirty="0">
                <a:solidFill>
                  <a:schemeClr val="accent1"/>
                </a:solidFill>
              </a:rPr>
              <a:t>kan worden afgewezen </a:t>
            </a:r>
            <a:r>
              <a:rPr lang="nl-BE" sz="2400" noProof="0" dirty="0"/>
              <a:t>wanneer het </a:t>
            </a:r>
            <a:r>
              <a:rPr lang="nl-BE" sz="2400" b="1" noProof="0" dirty="0">
                <a:solidFill>
                  <a:schemeClr val="accent1"/>
                </a:solidFill>
              </a:rPr>
              <a:t>aandeel van de uit derde landen </a:t>
            </a:r>
            <a:r>
              <a:rPr lang="nl-BE" sz="2400" noProof="0" dirty="0"/>
              <a:t>afkomstige producten, waarvan de oorsprong wordt vastgesteld …</a:t>
            </a:r>
            <a:r>
              <a:rPr lang="nl-BE" sz="2400" b="1" noProof="0" dirty="0">
                <a:solidFill>
                  <a:schemeClr val="accent1"/>
                </a:solidFill>
              </a:rPr>
              <a:t>, meer dan 50 % uitmaakt</a:t>
            </a:r>
            <a:r>
              <a:rPr lang="nl-BE" sz="2400" noProof="0" dirty="0"/>
              <a:t> van de totale waarde van de producten waarop deze inschrijving betrekking heeft.”</a:t>
            </a:r>
          </a:p>
          <a:p>
            <a:pPr marL="0" indent="0" algn="just">
              <a:buNone/>
            </a:pPr>
            <a:endParaRPr lang="nl-BE" sz="2400" noProof="0" dirty="0">
              <a:latin typeface="Calibri "/>
            </a:endParaRPr>
          </a:p>
          <a:p>
            <a:pPr marL="0" indent="0" algn="just">
              <a:buNone/>
            </a:pPr>
            <a:r>
              <a:rPr lang="nl-BE" sz="2400" noProof="0" dirty="0"/>
              <a:t>“…. , wanneer twee of meer inschrijvingen … gelijkwaardig zijn, de </a:t>
            </a:r>
            <a:r>
              <a:rPr lang="nl-BE" sz="2400" b="1" noProof="0" dirty="0">
                <a:solidFill>
                  <a:schemeClr val="accent1"/>
                </a:solidFill>
              </a:rPr>
              <a:t>voorkeur gegeven aan de inschrijvingen die niet </a:t>
            </a:r>
            <a:r>
              <a:rPr lang="nl-BE" sz="2400" noProof="0" dirty="0">
                <a:solidFill>
                  <a:schemeClr val="accent1"/>
                </a:solidFill>
              </a:rPr>
              <a:t>… </a:t>
            </a:r>
            <a:r>
              <a:rPr lang="nl-BE" sz="2400" b="1" noProof="0" dirty="0">
                <a:solidFill>
                  <a:schemeClr val="accent1"/>
                </a:solidFill>
              </a:rPr>
              <a:t>kunnen worden afgewezen</a:t>
            </a:r>
            <a:r>
              <a:rPr lang="nl-BE" sz="2400" noProof="0" dirty="0">
                <a:solidFill>
                  <a:schemeClr val="accent1"/>
                </a:solidFill>
              </a:rPr>
              <a:t>.”</a:t>
            </a:r>
            <a:endParaRPr lang="nl-BE" sz="2400" noProof="0" dirty="0">
              <a:solidFill>
                <a:schemeClr val="accent1"/>
              </a:solidFill>
              <a:latin typeface="Calibri "/>
            </a:endParaRPr>
          </a:p>
          <a:p>
            <a:pPr marL="0" indent="0" algn="just">
              <a:buNone/>
            </a:pPr>
            <a:endParaRPr lang="nl-BE" sz="2400" noProof="0" dirty="0">
              <a:latin typeface="Calibri "/>
            </a:endParaRPr>
          </a:p>
          <a:p>
            <a:pPr marL="0" indent="0" algn="just">
              <a:buNone/>
            </a:pPr>
            <a:endParaRPr lang="nl-BE" sz="2400" noProof="0" dirty="0">
              <a:latin typeface="Calibri "/>
            </a:endParaRPr>
          </a:p>
          <a:p>
            <a:endParaRPr lang="nl-BE" sz="2400" noProof="0" dirty="0"/>
          </a:p>
        </p:txBody>
      </p:sp>
    </p:spTree>
    <p:extLst>
      <p:ext uri="{BB962C8B-B14F-4D97-AF65-F5344CB8AC3E}">
        <p14:creationId xmlns:p14="http://schemas.microsoft.com/office/powerpoint/2010/main" val="377670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FEC4E-367B-64CC-830E-396A4DDAC61E}"/>
              </a:ext>
            </a:extLst>
          </p:cNvPr>
          <p:cNvSpPr>
            <a:spLocks noGrp="1"/>
          </p:cNvSpPr>
          <p:nvPr>
            <p:ph type="title"/>
          </p:nvPr>
        </p:nvSpPr>
        <p:spPr/>
        <p:txBody>
          <a:bodyPr>
            <a:normAutofit/>
          </a:bodyPr>
          <a:lstStyle/>
          <a:p>
            <a:r>
              <a:rPr lang="nl-BE" sz="2670" noProof="0" dirty="0">
                <a:solidFill>
                  <a:schemeClr val="tx1"/>
                </a:solidFill>
              </a:rPr>
              <a:t>Made in Europe 2.0 </a:t>
            </a:r>
            <a:endParaRPr lang="nl-BE" sz="2670" noProof="0" dirty="0"/>
          </a:p>
        </p:txBody>
      </p:sp>
      <p:sp>
        <p:nvSpPr>
          <p:cNvPr id="3" name="Tijdelijke aanduiding voor inhoud 2">
            <a:extLst>
              <a:ext uri="{FF2B5EF4-FFF2-40B4-BE49-F238E27FC236}">
                <a16:creationId xmlns:a16="http://schemas.microsoft.com/office/drawing/2014/main" id="{CE089189-60AE-2E3C-29EE-70CC9A87559B}"/>
              </a:ext>
            </a:extLst>
          </p:cNvPr>
          <p:cNvSpPr>
            <a:spLocks noGrp="1"/>
          </p:cNvSpPr>
          <p:nvPr>
            <p:ph idx="1"/>
          </p:nvPr>
        </p:nvSpPr>
        <p:spPr/>
        <p:txBody>
          <a:bodyPr/>
          <a:lstStyle/>
          <a:p>
            <a:pPr marL="0" indent="0">
              <a:buNone/>
            </a:pPr>
            <a:r>
              <a:rPr lang="nl-BE" sz="2400" b="1" noProof="0" dirty="0"/>
              <a:t>1. Bilaterale / multilaterale acties</a:t>
            </a:r>
          </a:p>
          <a:p>
            <a:pPr marL="0" indent="0">
              <a:buNone/>
            </a:pPr>
            <a:r>
              <a:rPr lang="nl-BE" sz="2400" b="1" noProof="0" dirty="0">
                <a:latin typeface="Calibri "/>
              </a:rPr>
              <a:t>2. Unilaterale acties</a:t>
            </a:r>
          </a:p>
          <a:p>
            <a:pPr marL="0" indent="0">
              <a:buNone/>
            </a:pPr>
            <a:r>
              <a:rPr lang="nl-BE" sz="2400" b="1" noProof="0" dirty="0">
                <a:latin typeface="Calibri "/>
              </a:rPr>
              <a:t>- </a:t>
            </a:r>
            <a:r>
              <a:rPr lang="nl-BE" sz="2400" noProof="0" dirty="0">
                <a:latin typeface="Calibri "/>
              </a:rPr>
              <a:t>Acties om afhankelijkheid van 3de landen te verlagen </a:t>
            </a:r>
          </a:p>
          <a:p>
            <a:pPr marL="0" indent="0">
              <a:buNone/>
            </a:pPr>
            <a:r>
              <a:rPr lang="nl-BE" sz="2400" noProof="0" dirty="0">
                <a:latin typeface="Calibri "/>
              </a:rPr>
              <a:t>- </a:t>
            </a:r>
            <a:r>
              <a:rPr lang="nl-BE" sz="2400" b="1" noProof="0" dirty="0">
                <a:latin typeface="Calibri "/>
              </a:rPr>
              <a:t>Duurzaamheidseisen</a:t>
            </a:r>
            <a:endParaRPr lang="nl-BE" sz="2400" b="1" noProof="0" dirty="0">
              <a:solidFill>
                <a:schemeClr val="accent6">
                  <a:lumMod val="50000"/>
                </a:schemeClr>
              </a:solidFill>
              <a:latin typeface="Calibri "/>
            </a:endParaRPr>
          </a:p>
          <a:p>
            <a:pPr marL="0" indent="0">
              <a:buNone/>
            </a:pPr>
            <a:r>
              <a:rPr lang="nl-BE" sz="2400" noProof="0" dirty="0">
                <a:latin typeface="Calibri "/>
              </a:rPr>
              <a:t>- (EU)</a:t>
            </a:r>
            <a:r>
              <a:rPr lang="nl-BE" sz="2400" noProof="0" dirty="0">
                <a:solidFill>
                  <a:schemeClr val="accent6">
                    <a:lumMod val="50000"/>
                  </a:schemeClr>
                </a:solidFill>
                <a:latin typeface="Calibri "/>
              </a:rPr>
              <a:t> </a:t>
            </a:r>
            <a:r>
              <a:rPr lang="nl-BE" sz="2400" b="1" noProof="0" dirty="0" err="1">
                <a:solidFill>
                  <a:schemeClr val="accent6">
                    <a:lumMod val="50000"/>
                  </a:schemeClr>
                </a:solidFill>
                <a:latin typeface="Calibri "/>
              </a:rPr>
              <a:t>funding</a:t>
            </a:r>
            <a:r>
              <a:rPr lang="nl-BE" sz="2400" noProof="0" dirty="0">
                <a:latin typeface="Calibri "/>
              </a:rPr>
              <a:t>	-  </a:t>
            </a:r>
            <a:r>
              <a:rPr lang="nl-BE" sz="2400" noProof="0" dirty="0" err="1">
                <a:latin typeface="Calibri "/>
              </a:rPr>
              <a:t>Competitiveness</a:t>
            </a:r>
            <a:r>
              <a:rPr lang="nl-BE" sz="2400" noProof="0" dirty="0">
                <a:latin typeface="Calibri "/>
              </a:rPr>
              <a:t> Fund</a:t>
            </a:r>
          </a:p>
          <a:p>
            <a:pPr marL="0" indent="0">
              <a:lnSpc>
                <a:spcPct val="120000"/>
              </a:lnSpc>
              <a:buNone/>
            </a:pPr>
            <a:r>
              <a:rPr lang="nl-BE" sz="2400" noProof="0" dirty="0">
                <a:latin typeface="Calibri "/>
              </a:rPr>
              <a:t>- Gezamenlijk aanbesteden/inkopen: e.g. European </a:t>
            </a:r>
            <a:r>
              <a:rPr lang="nl-BE" sz="2400" noProof="0" dirty="0" err="1">
                <a:latin typeface="Calibri "/>
              </a:rPr>
              <a:t>Defence</a:t>
            </a:r>
            <a:r>
              <a:rPr lang="nl-BE" sz="2400" noProof="0" dirty="0">
                <a:latin typeface="Calibri "/>
              </a:rPr>
              <a:t> </a:t>
            </a:r>
            <a:r>
              <a:rPr lang="nl-BE" sz="2400" noProof="0" dirty="0" err="1">
                <a:latin typeface="Calibri "/>
              </a:rPr>
              <a:t>Industry</a:t>
            </a:r>
            <a:r>
              <a:rPr lang="nl-BE" sz="2400" noProof="0" dirty="0">
                <a:latin typeface="Calibri "/>
              </a:rPr>
              <a:t> </a:t>
            </a:r>
            <a:r>
              <a:rPr lang="nl-BE" sz="2400" noProof="0" dirty="0" err="1">
                <a:latin typeface="Calibri "/>
              </a:rPr>
              <a:t>Programme</a:t>
            </a:r>
            <a:r>
              <a:rPr lang="nl-BE" sz="2400" noProof="0" dirty="0">
                <a:latin typeface="Calibri "/>
              </a:rPr>
              <a:t>: </a:t>
            </a:r>
            <a:r>
              <a:rPr lang="nl-BE" sz="2400" noProof="0" dirty="0" err="1">
                <a:latin typeface="Calibri "/>
              </a:rPr>
              <a:t>funding</a:t>
            </a:r>
            <a:br>
              <a:rPr lang="nl-BE" sz="2400" noProof="0" dirty="0">
                <a:latin typeface="Calibri "/>
              </a:rPr>
            </a:br>
            <a:r>
              <a:rPr lang="nl-BE" sz="2400" noProof="0" dirty="0">
                <a:latin typeface="Calibri "/>
              </a:rPr>
              <a:t>  voor EU entiteiten + minstens 35% onderdelen van EU oorsprong </a:t>
            </a:r>
          </a:p>
          <a:p>
            <a:pPr marL="0" indent="0">
              <a:lnSpc>
                <a:spcPct val="120000"/>
              </a:lnSpc>
              <a:buNone/>
            </a:pPr>
            <a:r>
              <a:rPr lang="nl-BE" sz="2400" noProof="0" dirty="0">
                <a:latin typeface="Calibri "/>
              </a:rPr>
              <a:t>			</a:t>
            </a:r>
          </a:p>
          <a:p>
            <a:pPr marL="0" indent="0">
              <a:buNone/>
            </a:pPr>
            <a:r>
              <a:rPr lang="nl-BE" sz="2400" noProof="0" dirty="0">
                <a:latin typeface="Calibri "/>
              </a:rPr>
              <a:t>Voorbeelden: 	- Europese Chipverordening (2023) -&gt; </a:t>
            </a:r>
            <a:r>
              <a:rPr lang="nl-BE" sz="2400" b="1" noProof="0" dirty="0">
                <a:solidFill>
                  <a:srgbClr val="7030A0"/>
                </a:solidFill>
                <a:latin typeface="Calibri "/>
              </a:rPr>
              <a:t>industrieel beleid</a:t>
            </a:r>
            <a:r>
              <a:rPr lang="nl-BE" sz="2400" noProof="0" dirty="0">
                <a:latin typeface="Calibri "/>
              </a:rPr>
              <a:t>	</a:t>
            </a:r>
          </a:p>
          <a:p>
            <a:pPr marL="0" indent="0">
              <a:buNone/>
            </a:pPr>
            <a:r>
              <a:rPr lang="nl-BE" sz="2400" noProof="0" dirty="0">
                <a:latin typeface="Calibri "/>
              </a:rPr>
              <a:t>			- </a:t>
            </a:r>
            <a:r>
              <a:rPr lang="nl-BE" sz="2400" noProof="0" dirty="0" err="1">
                <a:latin typeface="Calibri "/>
              </a:rPr>
              <a:t>Nettonultechnologieverordening</a:t>
            </a:r>
            <a:r>
              <a:rPr lang="nl-BE" sz="2400" noProof="0" dirty="0">
                <a:latin typeface="Calibri "/>
              </a:rPr>
              <a:t> (2024)</a:t>
            </a:r>
          </a:p>
          <a:p>
            <a:pPr marL="0" indent="0">
              <a:buNone/>
            </a:pPr>
            <a:r>
              <a:rPr lang="nl-BE" sz="2400" noProof="0" dirty="0">
                <a:latin typeface="Calibri "/>
              </a:rPr>
              <a:t>			- Kritieke Grondstoffenverordening (2024)</a:t>
            </a:r>
          </a:p>
          <a:p>
            <a:pPr marL="0" indent="0">
              <a:buNone/>
            </a:pPr>
            <a:r>
              <a:rPr lang="nl-BE" sz="2400" noProof="0" dirty="0">
                <a:latin typeface="Calibri "/>
              </a:rPr>
              <a:t>			</a:t>
            </a:r>
            <a:r>
              <a:rPr lang="nl-BE" sz="2400" noProof="0" dirty="0">
                <a:solidFill>
                  <a:schemeClr val="accent4">
                    <a:lumMod val="75000"/>
                  </a:schemeClr>
                </a:solidFill>
                <a:latin typeface="Calibri "/>
              </a:rPr>
              <a:t>- Voorstel </a:t>
            </a:r>
            <a:r>
              <a:rPr lang="nl-BE" sz="2400" b="1" noProof="0" dirty="0">
                <a:solidFill>
                  <a:schemeClr val="accent4">
                    <a:lumMod val="75000"/>
                  </a:schemeClr>
                </a:solidFill>
                <a:latin typeface="Calibri "/>
              </a:rPr>
              <a:t>Industrial Accelerator Verordening </a:t>
            </a:r>
            <a:r>
              <a:rPr lang="nl-BE" sz="2400" noProof="0" dirty="0">
                <a:solidFill>
                  <a:schemeClr val="accent4">
                    <a:lumMod val="75000"/>
                  </a:schemeClr>
                </a:solidFill>
                <a:latin typeface="Calibri "/>
              </a:rPr>
              <a:t>(2026)</a:t>
            </a:r>
            <a:endParaRPr lang="nl-BE" sz="2400" noProof="0" dirty="0">
              <a:solidFill>
                <a:schemeClr val="accent4">
                  <a:lumMod val="75000"/>
                </a:schemeClr>
              </a:solidFill>
            </a:endParaRPr>
          </a:p>
        </p:txBody>
      </p:sp>
    </p:spTree>
    <p:extLst>
      <p:ext uri="{BB962C8B-B14F-4D97-AF65-F5344CB8AC3E}">
        <p14:creationId xmlns:p14="http://schemas.microsoft.com/office/powerpoint/2010/main" val="303074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9747-563E-9056-93D6-6C1DAAED60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7B56DC-EC6E-0733-3677-64ACA2435713}"/>
              </a:ext>
            </a:extLst>
          </p:cNvPr>
          <p:cNvSpPr>
            <a:spLocks noGrp="1"/>
          </p:cNvSpPr>
          <p:nvPr>
            <p:ph type="title"/>
          </p:nvPr>
        </p:nvSpPr>
        <p:spPr/>
        <p:txBody>
          <a:bodyPr>
            <a:normAutofit/>
          </a:bodyPr>
          <a:lstStyle/>
          <a:p>
            <a:r>
              <a:rPr lang="nl-BE" sz="2670" noProof="0" dirty="0" err="1">
                <a:solidFill>
                  <a:schemeClr val="tx1"/>
                </a:solidFill>
              </a:rPr>
              <a:t>Buy</a:t>
            </a:r>
            <a:r>
              <a:rPr lang="nl-BE" sz="2670" noProof="0" dirty="0">
                <a:solidFill>
                  <a:schemeClr val="tx1"/>
                </a:solidFill>
              </a:rPr>
              <a:t> European 2.0 </a:t>
            </a:r>
            <a:endParaRPr lang="nl-BE" sz="2670" noProof="0" dirty="0"/>
          </a:p>
        </p:txBody>
      </p:sp>
      <p:sp>
        <p:nvSpPr>
          <p:cNvPr id="3" name="Tijdelijke aanduiding voor inhoud 2">
            <a:extLst>
              <a:ext uri="{FF2B5EF4-FFF2-40B4-BE49-F238E27FC236}">
                <a16:creationId xmlns:a16="http://schemas.microsoft.com/office/drawing/2014/main" id="{A227CDA9-103D-1F1B-43E2-BD5F45E42B69}"/>
              </a:ext>
            </a:extLst>
          </p:cNvPr>
          <p:cNvSpPr>
            <a:spLocks noGrp="1"/>
          </p:cNvSpPr>
          <p:nvPr>
            <p:ph idx="1"/>
          </p:nvPr>
        </p:nvSpPr>
        <p:spPr/>
        <p:txBody>
          <a:bodyPr/>
          <a:lstStyle/>
          <a:p>
            <a:pPr marL="0" indent="0" algn="just">
              <a:buNone/>
            </a:pPr>
            <a:r>
              <a:rPr lang="nl-BE" sz="2200" b="1" noProof="0" dirty="0">
                <a:latin typeface="Calibri "/>
              </a:rPr>
              <a:t>Unilaterale acties - sectoraal</a:t>
            </a:r>
          </a:p>
          <a:p>
            <a:pPr marL="0" indent="0" algn="just">
              <a:buNone/>
            </a:pPr>
            <a:r>
              <a:rPr lang="nl-BE" sz="2200" b="1" noProof="0" dirty="0">
                <a:latin typeface="Calibri "/>
              </a:rPr>
              <a:t>- </a:t>
            </a:r>
            <a:r>
              <a:rPr lang="nl-BE" sz="2200" noProof="0" dirty="0">
                <a:latin typeface="Calibri "/>
              </a:rPr>
              <a:t>Acties ter </a:t>
            </a:r>
            <a:r>
              <a:rPr lang="nl-BE" sz="2200" b="1" noProof="0" dirty="0">
                <a:solidFill>
                  <a:schemeClr val="accent1"/>
                </a:solidFill>
                <a:latin typeface="Calibri "/>
              </a:rPr>
              <a:t>verhoging van de publieke aankoop </a:t>
            </a:r>
            <a:r>
              <a:rPr lang="nl-BE" sz="2200" noProof="0" dirty="0">
                <a:solidFill>
                  <a:schemeClr val="accent1"/>
                </a:solidFill>
                <a:latin typeface="Calibri "/>
              </a:rPr>
              <a:t>van </a:t>
            </a:r>
            <a:r>
              <a:rPr lang="nl-BE" sz="2200" noProof="0" dirty="0">
                <a:latin typeface="Calibri "/>
              </a:rPr>
              <a:t>EU producten/diensten</a:t>
            </a:r>
          </a:p>
          <a:p>
            <a:pPr marL="0" indent="0" algn="just">
              <a:buNone/>
            </a:pPr>
            <a:r>
              <a:rPr lang="nl-BE" sz="2200" noProof="0" dirty="0">
                <a:latin typeface="Calibri "/>
              </a:rPr>
              <a:t>-------------------------------------------------------------------------------</a:t>
            </a:r>
          </a:p>
          <a:p>
            <a:pPr marL="0" indent="0" algn="just">
              <a:buNone/>
            </a:pPr>
            <a:r>
              <a:rPr lang="nl-BE" sz="2200" noProof="0" dirty="0">
                <a:latin typeface="Calibri "/>
              </a:rPr>
              <a:t>Voorbeelden:	- </a:t>
            </a:r>
            <a:r>
              <a:rPr lang="nl-BE" sz="2200" noProof="0" dirty="0" err="1">
                <a:latin typeface="Calibri "/>
              </a:rPr>
              <a:t>Nettonultechnologieverordening</a:t>
            </a:r>
            <a:r>
              <a:rPr lang="nl-BE" sz="2200" noProof="0" dirty="0">
                <a:latin typeface="Calibri "/>
              </a:rPr>
              <a:t> (2024): </a:t>
            </a:r>
          </a:p>
          <a:p>
            <a:pPr lvl="7" algn="just"/>
            <a:r>
              <a:rPr lang="nl-BE" sz="2000" noProof="0" dirty="0">
                <a:latin typeface="Calibri "/>
              </a:rPr>
              <a:t>minimum milieu duurzaamheidsvereisten </a:t>
            </a:r>
          </a:p>
          <a:p>
            <a:pPr lvl="7" algn="just">
              <a:lnSpc>
                <a:spcPct val="100000"/>
              </a:lnSpc>
            </a:pPr>
            <a:r>
              <a:rPr lang="nl-BE" sz="2000" noProof="0" dirty="0">
                <a:latin typeface="Calibri "/>
              </a:rPr>
              <a:t>als net-zero technologie voor &gt; 50% van een specifiek non-</a:t>
            </a:r>
            <a:r>
              <a:rPr lang="nl-BE" sz="2000" noProof="0" dirty="0" err="1">
                <a:latin typeface="Calibri "/>
              </a:rPr>
              <a:t>covered</a:t>
            </a:r>
            <a:r>
              <a:rPr lang="nl-BE" sz="2000" noProof="0" dirty="0">
                <a:latin typeface="Calibri "/>
              </a:rPr>
              <a:t> 3rd country komt: </a:t>
            </a:r>
            <a:r>
              <a:rPr lang="nl-BE" sz="2000" b="1" noProof="0" dirty="0">
                <a:solidFill>
                  <a:schemeClr val="accent2">
                    <a:lumMod val="75000"/>
                  </a:schemeClr>
                </a:solidFill>
                <a:latin typeface="Calibri "/>
              </a:rPr>
              <a:t>max. 50% </a:t>
            </a:r>
            <a:r>
              <a:rPr lang="nl-BE" sz="2000" noProof="0" dirty="0">
                <a:latin typeface="Calibri "/>
              </a:rPr>
              <a:t>van de waarde mag geleverd worden </a:t>
            </a:r>
            <a:r>
              <a:rPr lang="nl-BE" sz="2000" b="1" noProof="0" dirty="0">
                <a:solidFill>
                  <a:srgbClr val="0070C0"/>
                </a:solidFill>
                <a:latin typeface="Calibri "/>
              </a:rPr>
              <a:t>van dat 3de land</a:t>
            </a:r>
          </a:p>
          <a:p>
            <a:pPr marL="0" indent="0" algn="just">
              <a:lnSpc>
                <a:spcPct val="100000"/>
              </a:lnSpc>
              <a:buNone/>
            </a:pPr>
            <a:r>
              <a:rPr lang="nl-BE" sz="2200" noProof="0" dirty="0">
                <a:latin typeface="Calibri "/>
              </a:rPr>
              <a:t>			- Voorstel Verordening Kritische Medische Producten</a:t>
            </a:r>
          </a:p>
          <a:p>
            <a:pPr lvl="7" algn="just">
              <a:lnSpc>
                <a:spcPct val="100000"/>
              </a:lnSpc>
            </a:pPr>
            <a:r>
              <a:rPr lang="nl-BE" sz="2000" noProof="0" dirty="0">
                <a:latin typeface="Calibri "/>
              </a:rPr>
              <a:t>bij afhankelijkheid van non-</a:t>
            </a:r>
            <a:r>
              <a:rPr lang="nl-BE" sz="2000" noProof="0" dirty="0" err="1">
                <a:latin typeface="Calibri "/>
              </a:rPr>
              <a:t>covered</a:t>
            </a:r>
            <a:r>
              <a:rPr lang="nl-BE" sz="2000" noProof="0" dirty="0">
                <a:latin typeface="Calibri "/>
              </a:rPr>
              <a:t> 3rd country: </a:t>
            </a:r>
            <a:r>
              <a:rPr lang="nl-BE" sz="2000" b="1" noProof="0" dirty="0">
                <a:solidFill>
                  <a:schemeClr val="accent2">
                    <a:lumMod val="75000"/>
                  </a:schemeClr>
                </a:solidFill>
                <a:latin typeface="Calibri "/>
              </a:rPr>
              <a:t>bevoordeel </a:t>
            </a:r>
            <a:r>
              <a:rPr lang="nl-BE" sz="2000" noProof="0" dirty="0">
                <a:latin typeface="Calibri "/>
              </a:rPr>
              <a:t>	 leveranciers die produceren in de EU/</a:t>
            </a:r>
            <a:r>
              <a:rPr lang="nl-BE" sz="2000" noProof="0" dirty="0" err="1">
                <a:latin typeface="Calibri "/>
              </a:rPr>
              <a:t>covered</a:t>
            </a:r>
            <a:r>
              <a:rPr lang="nl-BE" sz="2000" noProof="0" dirty="0">
                <a:latin typeface="Calibri "/>
              </a:rPr>
              <a:t> 3rd </a:t>
            </a:r>
            <a:r>
              <a:rPr lang="nl-BE" sz="2000" noProof="0" dirty="0" err="1">
                <a:latin typeface="Calibri "/>
              </a:rPr>
              <a:t>countries</a:t>
            </a:r>
            <a:endParaRPr lang="nl-BE" sz="2000" noProof="0" dirty="0">
              <a:latin typeface="Calibri "/>
            </a:endParaRPr>
          </a:p>
          <a:p>
            <a:pPr marL="0" indent="0" algn="just">
              <a:lnSpc>
                <a:spcPct val="100000"/>
              </a:lnSpc>
              <a:buNone/>
            </a:pPr>
            <a:r>
              <a:rPr lang="nl-BE" sz="2200" noProof="0" dirty="0">
                <a:latin typeface="Calibri "/>
              </a:rPr>
              <a:t>			</a:t>
            </a:r>
            <a:r>
              <a:rPr lang="nl-BE" sz="2200" noProof="0" dirty="0">
                <a:solidFill>
                  <a:schemeClr val="accent4">
                    <a:lumMod val="75000"/>
                  </a:schemeClr>
                </a:solidFill>
                <a:latin typeface="Calibri "/>
              </a:rPr>
              <a:t>- Voorstel </a:t>
            </a:r>
            <a:r>
              <a:rPr lang="nl-BE" sz="2200" b="1" noProof="0" dirty="0">
                <a:solidFill>
                  <a:schemeClr val="accent4">
                    <a:lumMod val="75000"/>
                  </a:schemeClr>
                </a:solidFill>
                <a:latin typeface="Calibri "/>
              </a:rPr>
              <a:t>Industrial Accelerator Act (2026)</a:t>
            </a:r>
          </a:p>
          <a:p>
            <a:pPr lvl="7" algn="just">
              <a:lnSpc>
                <a:spcPct val="100000"/>
              </a:lnSpc>
            </a:pPr>
            <a:r>
              <a:rPr lang="nl-BE" sz="2000" noProof="0" dirty="0">
                <a:solidFill>
                  <a:schemeClr val="accent4">
                    <a:lumMod val="75000"/>
                  </a:schemeClr>
                </a:solidFill>
                <a:latin typeface="Calibri "/>
              </a:rPr>
              <a:t>energie intensieve industrieën: minimum % aandeel van EU oorsprong en laag koolstofgehalte </a:t>
            </a:r>
          </a:p>
          <a:p>
            <a:pPr marL="0" indent="0" algn="just">
              <a:lnSpc>
                <a:spcPct val="100000"/>
              </a:lnSpc>
              <a:buNone/>
            </a:pPr>
            <a:r>
              <a:rPr lang="nl-BE" sz="2200" noProof="0" dirty="0">
                <a:latin typeface="Calibri "/>
              </a:rPr>
              <a:t>			- verwacht Voorstel EU Cloud </a:t>
            </a:r>
            <a:r>
              <a:rPr lang="nl-BE" sz="2200" noProof="0" dirty="0" err="1">
                <a:latin typeface="Calibri "/>
              </a:rPr>
              <a:t>and</a:t>
            </a:r>
            <a:r>
              <a:rPr lang="nl-BE" sz="2200" noProof="0" dirty="0">
                <a:latin typeface="Calibri "/>
              </a:rPr>
              <a:t> AI Development Act -&gt; veiligheid?</a:t>
            </a:r>
            <a:endParaRPr lang="nl-BE" sz="2400" noProof="0" dirty="0">
              <a:solidFill>
                <a:schemeClr val="accent4">
                  <a:lumMod val="75000"/>
                </a:schemeClr>
              </a:solidFill>
            </a:endParaRPr>
          </a:p>
        </p:txBody>
      </p:sp>
    </p:spTree>
    <p:extLst>
      <p:ext uri="{BB962C8B-B14F-4D97-AF65-F5344CB8AC3E}">
        <p14:creationId xmlns:p14="http://schemas.microsoft.com/office/powerpoint/2010/main" val="3779917635"/>
      </p:ext>
    </p:extLst>
  </p:cSld>
  <p:clrMapOvr>
    <a:masterClrMapping/>
  </p:clrMapOvr>
</p:sld>
</file>

<file path=ppt/theme/theme1.xml><?xml version="1.0" encoding="utf-8"?>
<a:theme xmlns:a="http://schemas.openxmlformats.org/drawingml/2006/main" name="Maastricht University">
  <a:themeElements>
    <a:clrScheme name="UM">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2102</Words>
  <Application>Microsoft Macintosh PowerPoint</Application>
  <PresentationFormat>Breedbeeld</PresentationFormat>
  <Paragraphs>206</Paragraphs>
  <Slides>18</Slides>
  <Notes>18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Aptos</vt:lpstr>
      <vt:lpstr>Arial</vt:lpstr>
      <vt:lpstr>Calibri</vt:lpstr>
      <vt:lpstr>Calibri </vt:lpstr>
      <vt:lpstr>Lucida Grande</vt:lpstr>
      <vt:lpstr>Maastricht University</vt:lpstr>
      <vt:lpstr>  ‘Made in Europe’ en ‘Buy European’</vt:lpstr>
      <vt:lpstr>PowerPoint-presentatie</vt:lpstr>
      <vt:lpstr>PowerPoint-presentatie</vt:lpstr>
      <vt:lpstr>Buy European 1.0</vt:lpstr>
      <vt:lpstr>Buy European 1.0</vt:lpstr>
      <vt:lpstr>Buy European 1.0</vt:lpstr>
      <vt:lpstr>Buy European 1.0 </vt:lpstr>
      <vt:lpstr>Made in Europe 2.0 </vt:lpstr>
      <vt:lpstr>Buy European 2.0 </vt:lpstr>
      <vt:lpstr>Made in Europe 2.0 / Buy European 2.0</vt:lpstr>
      <vt:lpstr>Industrial Accelerator Act Voorstel </vt:lpstr>
      <vt:lpstr>Industrial Accelerator Act Voorstel </vt:lpstr>
      <vt:lpstr>Industrial Accelerator Act Voorstel </vt:lpstr>
      <vt:lpstr>Industrial Accelerator Act Voorstel</vt:lpstr>
      <vt:lpstr>Industrial Accelerator Act Voorstel</vt:lpstr>
      <vt:lpstr>Industrial Accelerator Act Voorstel </vt:lpstr>
      <vt:lpstr>Hervorming aanbestedingsrichtlijnen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Schoenmaekers, Sarah (ER)</dc:creator>
  <cp:lastModifiedBy>Helen Kleizen</cp:lastModifiedBy>
  <cp:revision>2</cp:revision>
  <cp:lastPrinted>2026-04-02T14:26:07Z</cp:lastPrinted>
  <dcterms:created xsi:type="dcterms:W3CDTF">2026-03-18T11:35:18Z</dcterms:created>
  <dcterms:modified xsi:type="dcterms:W3CDTF">2026-05-18T13:38:51Z</dcterms:modified>
</cp:coreProperties>
</file>